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1" r:id="rId4"/>
    <p:sldId id="261" r:id="rId5"/>
    <p:sldId id="259" r:id="rId6"/>
    <p:sldId id="260" r:id="rId7"/>
    <p:sldId id="263" r:id="rId8"/>
    <p:sldId id="262" r:id="rId9"/>
    <p:sldId id="264" r:id="rId10"/>
    <p:sldId id="265" r:id="rId11"/>
    <p:sldId id="266" r:id="rId12"/>
    <p:sldId id="275" r:id="rId13"/>
    <p:sldId id="276" r:id="rId14"/>
    <p:sldId id="277" r:id="rId15"/>
    <p:sldId id="273" r:id="rId16"/>
    <p:sldId id="268" r:id="rId17"/>
    <p:sldId id="272" r:id="rId18"/>
    <p:sldId id="278" r:id="rId19"/>
    <p:sldId id="269"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8"/>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E9BFE0-48E0-4973-89B0-A400125FAEB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A368559-1D27-412C-83AD-576F5E7475FC}">
      <dgm:prSet/>
      <dgm:spPr/>
      <dgm:t>
        <a:bodyPr/>
        <a:lstStyle/>
        <a:p>
          <a:pPr>
            <a:lnSpc>
              <a:spcPct val="100000"/>
            </a:lnSpc>
          </a:pPr>
          <a:r>
            <a:rPr lang="en-US"/>
            <a:t>Collect extensive accident data that takes into account the location, weather, vehicle information, and the severity of the event.</a:t>
          </a:r>
        </a:p>
      </dgm:t>
    </dgm:pt>
    <dgm:pt modelId="{3F168ACA-FCD8-4592-A1E9-571E19EED74A}" type="parTrans" cxnId="{425DD403-5C8D-4D5A-9A56-86057EFA8433}">
      <dgm:prSet/>
      <dgm:spPr/>
      <dgm:t>
        <a:bodyPr/>
        <a:lstStyle/>
        <a:p>
          <a:endParaRPr lang="en-US"/>
        </a:p>
      </dgm:t>
    </dgm:pt>
    <dgm:pt modelId="{1C5F6590-6D5C-4E3D-A8F1-F8F0BBC95D59}" type="sibTrans" cxnId="{425DD403-5C8D-4D5A-9A56-86057EFA8433}">
      <dgm:prSet/>
      <dgm:spPr/>
      <dgm:t>
        <a:bodyPr/>
        <a:lstStyle/>
        <a:p>
          <a:pPr>
            <a:lnSpc>
              <a:spcPct val="100000"/>
            </a:lnSpc>
          </a:pPr>
          <a:endParaRPr lang="en-US"/>
        </a:p>
      </dgm:t>
    </dgm:pt>
    <dgm:pt modelId="{E7B31ECA-B003-47F9-8BF7-B5CE26943EBF}">
      <dgm:prSet/>
      <dgm:spPr/>
      <dgm:t>
        <a:bodyPr/>
        <a:lstStyle/>
        <a:p>
          <a:pPr>
            <a:lnSpc>
              <a:spcPct val="100000"/>
            </a:lnSpc>
          </a:pPr>
          <a:r>
            <a:rPr lang="en-US"/>
            <a:t>Discover patterns, trends, and relationships between variables by exploring the dataset.</a:t>
          </a:r>
        </a:p>
      </dgm:t>
    </dgm:pt>
    <dgm:pt modelId="{F06088E5-5A03-4FC4-A505-2EF504066555}" type="parTrans" cxnId="{B2E98D5A-585A-400A-9710-C8728FE5B71D}">
      <dgm:prSet/>
      <dgm:spPr/>
      <dgm:t>
        <a:bodyPr/>
        <a:lstStyle/>
        <a:p>
          <a:endParaRPr lang="en-US"/>
        </a:p>
      </dgm:t>
    </dgm:pt>
    <dgm:pt modelId="{0EC26CD5-FADB-4DFC-96DE-F19D05784938}" type="sibTrans" cxnId="{B2E98D5A-585A-400A-9710-C8728FE5B71D}">
      <dgm:prSet/>
      <dgm:spPr/>
      <dgm:t>
        <a:bodyPr/>
        <a:lstStyle/>
        <a:p>
          <a:pPr>
            <a:lnSpc>
              <a:spcPct val="100000"/>
            </a:lnSpc>
          </a:pPr>
          <a:endParaRPr lang="en-US"/>
        </a:p>
      </dgm:t>
    </dgm:pt>
    <dgm:pt modelId="{59449466-5C5B-40FC-BF0E-56D6AC236CA0}">
      <dgm:prSet/>
      <dgm:spPr/>
      <dgm:t>
        <a:bodyPr/>
        <a:lstStyle/>
        <a:p>
          <a:pPr>
            <a:lnSpc>
              <a:spcPct val="100000"/>
            </a:lnSpc>
          </a:pPr>
          <a:r>
            <a:rPr lang="en-US"/>
            <a:t>Create prediction algorithms to calculate the severity of car accidents based on relevant features.</a:t>
          </a:r>
        </a:p>
      </dgm:t>
    </dgm:pt>
    <dgm:pt modelId="{44F7D25F-39DF-4419-84D7-B0FDD93D8C5B}" type="parTrans" cxnId="{D00297B9-C1AC-4252-8E52-67036E068A04}">
      <dgm:prSet/>
      <dgm:spPr/>
      <dgm:t>
        <a:bodyPr/>
        <a:lstStyle/>
        <a:p>
          <a:endParaRPr lang="en-US"/>
        </a:p>
      </dgm:t>
    </dgm:pt>
    <dgm:pt modelId="{89C59703-4A7F-42DE-9E2E-D7CD95072093}" type="sibTrans" cxnId="{D00297B9-C1AC-4252-8E52-67036E068A04}">
      <dgm:prSet/>
      <dgm:spPr/>
      <dgm:t>
        <a:bodyPr/>
        <a:lstStyle/>
        <a:p>
          <a:pPr>
            <a:lnSpc>
              <a:spcPct val="100000"/>
            </a:lnSpc>
          </a:pPr>
          <a:endParaRPr lang="en-US"/>
        </a:p>
      </dgm:t>
    </dgm:pt>
    <dgm:pt modelId="{9A9ECDE8-E4F6-4BC6-9C0E-49750FF5EFC6}">
      <dgm:prSet/>
      <dgm:spPr/>
      <dgm:t>
        <a:bodyPr/>
        <a:lstStyle/>
        <a:p>
          <a:pPr>
            <a:lnSpc>
              <a:spcPct val="100000"/>
            </a:lnSpc>
          </a:pPr>
          <a:r>
            <a:rPr lang="en-US"/>
            <a:t>Identify the factors that significantly affect how severe an accident is.</a:t>
          </a:r>
        </a:p>
      </dgm:t>
    </dgm:pt>
    <dgm:pt modelId="{E5C80017-B24C-4091-AB1C-FE17B9138DBD}" type="parTrans" cxnId="{32155FC9-1346-403E-963D-7F14737342FF}">
      <dgm:prSet/>
      <dgm:spPr/>
      <dgm:t>
        <a:bodyPr/>
        <a:lstStyle/>
        <a:p>
          <a:endParaRPr lang="en-US"/>
        </a:p>
      </dgm:t>
    </dgm:pt>
    <dgm:pt modelId="{60666E50-9446-493C-8AE8-FDD3EC33C495}" type="sibTrans" cxnId="{32155FC9-1346-403E-963D-7F14737342FF}">
      <dgm:prSet/>
      <dgm:spPr/>
      <dgm:t>
        <a:bodyPr/>
        <a:lstStyle/>
        <a:p>
          <a:endParaRPr lang="en-US"/>
        </a:p>
      </dgm:t>
    </dgm:pt>
    <dgm:pt modelId="{D99C8978-5ADD-4977-87B1-2460364B4A0D}" type="pres">
      <dgm:prSet presAssocID="{B8E9BFE0-48E0-4973-89B0-A400125FAEB4}" presName="root" presStyleCnt="0">
        <dgm:presLayoutVars>
          <dgm:dir/>
          <dgm:resizeHandles val="exact"/>
        </dgm:presLayoutVars>
      </dgm:prSet>
      <dgm:spPr/>
    </dgm:pt>
    <dgm:pt modelId="{CFA5EBDF-EFE8-4F19-865F-25121B9B4BBA}" type="pres">
      <dgm:prSet presAssocID="{B8E9BFE0-48E0-4973-89B0-A400125FAEB4}" presName="container" presStyleCnt="0">
        <dgm:presLayoutVars>
          <dgm:dir/>
          <dgm:resizeHandles val="exact"/>
        </dgm:presLayoutVars>
      </dgm:prSet>
      <dgm:spPr/>
    </dgm:pt>
    <dgm:pt modelId="{1A3D522D-E30B-4689-9711-98F383ACA711}" type="pres">
      <dgm:prSet presAssocID="{4A368559-1D27-412C-83AD-576F5E7475FC}" presName="compNode" presStyleCnt="0"/>
      <dgm:spPr/>
    </dgm:pt>
    <dgm:pt modelId="{3C976FA5-3B8A-4BE0-AFC5-9BD7FAB37B1C}" type="pres">
      <dgm:prSet presAssocID="{4A368559-1D27-412C-83AD-576F5E7475FC}" presName="iconBgRect" presStyleLbl="bgShp" presStyleIdx="0" presStyleCnt="4"/>
      <dgm:spPr/>
    </dgm:pt>
    <dgm:pt modelId="{7D8056FB-D2ED-4DCA-AF3D-890A08020487}" type="pres">
      <dgm:prSet presAssocID="{4A368559-1D27-412C-83AD-576F5E7475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xi"/>
        </a:ext>
      </dgm:extLst>
    </dgm:pt>
    <dgm:pt modelId="{A51E2F94-BE2C-4C92-B0CB-F91B21E0B908}" type="pres">
      <dgm:prSet presAssocID="{4A368559-1D27-412C-83AD-576F5E7475FC}" presName="spaceRect" presStyleCnt="0"/>
      <dgm:spPr/>
    </dgm:pt>
    <dgm:pt modelId="{D84FAE80-43E9-4615-ADE4-5DB22B14D739}" type="pres">
      <dgm:prSet presAssocID="{4A368559-1D27-412C-83AD-576F5E7475FC}" presName="textRect" presStyleLbl="revTx" presStyleIdx="0" presStyleCnt="4">
        <dgm:presLayoutVars>
          <dgm:chMax val="1"/>
          <dgm:chPref val="1"/>
        </dgm:presLayoutVars>
      </dgm:prSet>
      <dgm:spPr/>
    </dgm:pt>
    <dgm:pt modelId="{2337F753-CB9F-490A-8729-EF90C011B59F}" type="pres">
      <dgm:prSet presAssocID="{1C5F6590-6D5C-4E3D-A8F1-F8F0BBC95D59}" presName="sibTrans" presStyleLbl="sibTrans2D1" presStyleIdx="0" presStyleCnt="0"/>
      <dgm:spPr/>
    </dgm:pt>
    <dgm:pt modelId="{1A99002E-492A-455E-B009-96A805E884BE}" type="pres">
      <dgm:prSet presAssocID="{E7B31ECA-B003-47F9-8BF7-B5CE26943EBF}" presName="compNode" presStyleCnt="0"/>
      <dgm:spPr/>
    </dgm:pt>
    <dgm:pt modelId="{D7156B80-9D67-464F-805D-E19DFAC0A596}" type="pres">
      <dgm:prSet presAssocID="{E7B31ECA-B003-47F9-8BF7-B5CE26943EBF}" presName="iconBgRect" presStyleLbl="bgShp" presStyleIdx="1" presStyleCnt="4"/>
      <dgm:spPr/>
    </dgm:pt>
    <dgm:pt modelId="{3C876D57-67D9-43D1-A9F6-AB703325F7F1}" type="pres">
      <dgm:prSet presAssocID="{E7B31ECA-B003-47F9-8BF7-B5CE26943E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F355D683-9EC0-40C8-B435-0542A3741798}" type="pres">
      <dgm:prSet presAssocID="{E7B31ECA-B003-47F9-8BF7-B5CE26943EBF}" presName="spaceRect" presStyleCnt="0"/>
      <dgm:spPr/>
    </dgm:pt>
    <dgm:pt modelId="{B82C8E7B-BA59-4C77-87B7-0C843CA5E6E9}" type="pres">
      <dgm:prSet presAssocID="{E7B31ECA-B003-47F9-8BF7-B5CE26943EBF}" presName="textRect" presStyleLbl="revTx" presStyleIdx="1" presStyleCnt="4">
        <dgm:presLayoutVars>
          <dgm:chMax val="1"/>
          <dgm:chPref val="1"/>
        </dgm:presLayoutVars>
      </dgm:prSet>
      <dgm:spPr/>
    </dgm:pt>
    <dgm:pt modelId="{A704B301-9F42-4C27-884E-417E52F5251A}" type="pres">
      <dgm:prSet presAssocID="{0EC26CD5-FADB-4DFC-96DE-F19D05784938}" presName="sibTrans" presStyleLbl="sibTrans2D1" presStyleIdx="0" presStyleCnt="0"/>
      <dgm:spPr/>
    </dgm:pt>
    <dgm:pt modelId="{9AFED107-E8EA-4C8E-A0D8-B35EE40D26BB}" type="pres">
      <dgm:prSet presAssocID="{59449466-5C5B-40FC-BF0E-56D6AC236CA0}" presName="compNode" presStyleCnt="0"/>
      <dgm:spPr/>
    </dgm:pt>
    <dgm:pt modelId="{9489394D-9F2C-4D4B-BA97-F085BF0C05A0}" type="pres">
      <dgm:prSet presAssocID="{59449466-5C5B-40FC-BF0E-56D6AC236CA0}" presName="iconBgRect" presStyleLbl="bgShp" presStyleIdx="2" presStyleCnt="4"/>
      <dgm:spPr/>
    </dgm:pt>
    <dgm:pt modelId="{318E1B2A-3D7D-40B5-86CD-F46E11841E39}" type="pres">
      <dgm:prSet presAssocID="{59449466-5C5B-40FC-BF0E-56D6AC236C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117D9E77-EB27-429E-A444-93FA0102F4A7}" type="pres">
      <dgm:prSet presAssocID="{59449466-5C5B-40FC-BF0E-56D6AC236CA0}" presName="spaceRect" presStyleCnt="0"/>
      <dgm:spPr/>
    </dgm:pt>
    <dgm:pt modelId="{6CAA77B7-E49B-440D-A65E-CB02D4ABDBCB}" type="pres">
      <dgm:prSet presAssocID="{59449466-5C5B-40FC-BF0E-56D6AC236CA0}" presName="textRect" presStyleLbl="revTx" presStyleIdx="2" presStyleCnt="4">
        <dgm:presLayoutVars>
          <dgm:chMax val="1"/>
          <dgm:chPref val="1"/>
        </dgm:presLayoutVars>
      </dgm:prSet>
      <dgm:spPr/>
    </dgm:pt>
    <dgm:pt modelId="{EEEB2C8D-1E2D-4099-B88A-47C1CC81CCA7}" type="pres">
      <dgm:prSet presAssocID="{89C59703-4A7F-42DE-9E2E-D7CD95072093}" presName="sibTrans" presStyleLbl="sibTrans2D1" presStyleIdx="0" presStyleCnt="0"/>
      <dgm:spPr/>
    </dgm:pt>
    <dgm:pt modelId="{50394764-E79F-4EDD-92AF-CC10852CB178}" type="pres">
      <dgm:prSet presAssocID="{9A9ECDE8-E4F6-4BC6-9C0E-49750FF5EFC6}" presName="compNode" presStyleCnt="0"/>
      <dgm:spPr/>
    </dgm:pt>
    <dgm:pt modelId="{6AFF321B-28B9-406F-9E1C-8C83CE772514}" type="pres">
      <dgm:prSet presAssocID="{9A9ECDE8-E4F6-4BC6-9C0E-49750FF5EFC6}" presName="iconBgRect" presStyleLbl="bgShp" presStyleIdx="3" presStyleCnt="4"/>
      <dgm:spPr/>
    </dgm:pt>
    <dgm:pt modelId="{03B8C740-B792-40BD-917B-F443B1550616}" type="pres">
      <dgm:prSet presAssocID="{9A9ECDE8-E4F6-4BC6-9C0E-49750FF5EFC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mbulance"/>
        </a:ext>
      </dgm:extLst>
    </dgm:pt>
    <dgm:pt modelId="{31742676-2912-4845-917A-2F21215F0140}" type="pres">
      <dgm:prSet presAssocID="{9A9ECDE8-E4F6-4BC6-9C0E-49750FF5EFC6}" presName="spaceRect" presStyleCnt="0"/>
      <dgm:spPr/>
    </dgm:pt>
    <dgm:pt modelId="{11D551EF-0A0B-4381-8FEE-B150672D89B5}" type="pres">
      <dgm:prSet presAssocID="{9A9ECDE8-E4F6-4BC6-9C0E-49750FF5EFC6}" presName="textRect" presStyleLbl="revTx" presStyleIdx="3" presStyleCnt="4">
        <dgm:presLayoutVars>
          <dgm:chMax val="1"/>
          <dgm:chPref val="1"/>
        </dgm:presLayoutVars>
      </dgm:prSet>
      <dgm:spPr/>
    </dgm:pt>
  </dgm:ptLst>
  <dgm:cxnLst>
    <dgm:cxn modelId="{425DD403-5C8D-4D5A-9A56-86057EFA8433}" srcId="{B8E9BFE0-48E0-4973-89B0-A400125FAEB4}" destId="{4A368559-1D27-412C-83AD-576F5E7475FC}" srcOrd="0" destOrd="0" parTransId="{3F168ACA-FCD8-4592-A1E9-571E19EED74A}" sibTransId="{1C5F6590-6D5C-4E3D-A8F1-F8F0BBC95D59}"/>
    <dgm:cxn modelId="{A55C400F-CAB0-44E3-961D-005A3FF55A9B}" type="presOf" srcId="{59449466-5C5B-40FC-BF0E-56D6AC236CA0}" destId="{6CAA77B7-E49B-440D-A65E-CB02D4ABDBCB}" srcOrd="0" destOrd="0" presId="urn:microsoft.com/office/officeart/2018/2/layout/IconCircleList"/>
    <dgm:cxn modelId="{96B51A1C-0293-47EB-94B5-20053068256E}" type="presOf" srcId="{4A368559-1D27-412C-83AD-576F5E7475FC}" destId="{D84FAE80-43E9-4615-ADE4-5DB22B14D739}" srcOrd="0" destOrd="0" presId="urn:microsoft.com/office/officeart/2018/2/layout/IconCircleList"/>
    <dgm:cxn modelId="{8E2E9F45-C15A-481D-9EDD-23BCDCED4D02}" type="presOf" srcId="{0EC26CD5-FADB-4DFC-96DE-F19D05784938}" destId="{A704B301-9F42-4C27-884E-417E52F5251A}" srcOrd="0" destOrd="0" presId="urn:microsoft.com/office/officeart/2018/2/layout/IconCircleList"/>
    <dgm:cxn modelId="{DC1DDF4A-4380-4F78-A471-987B25696C5A}" type="presOf" srcId="{9A9ECDE8-E4F6-4BC6-9C0E-49750FF5EFC6}" destId="{11D551EF-0A0B-4381-8FEE-B150672D89B5}" srcOrd="0" destOrd="0" presId="urn:microsoft.com/office/officeart/2018/2/layout/IconCircleList"/>
    <dgm:cxn modelId="{B2E98D5A-585A-400A-9710-C8728FE5B71D}" srcId="{B8E9BFE0-48E0-4973-89B0-A400125FAEB4}" destId="{E7B31ECA-B003-47F9-8BF7-B5CE26943EBF}" srcOrd="1" destOrd="0" parTransId="{F06088E5-5A03-4FC4-A505-2EF504066555}" sibTransId="{0EC26CD5-FADB-4DFC-96DE-F19D05784938}"/>
    <dgm:cxn modelId="{B0A4B992-B74E-49E2-B80C-A3EBCF871BE8}" type="presOf" srcId="{89C59703-4A7F-42DE-9E2E-D7CD95072093}" destId="{EEEB2C8D-1E2D-4099-B88A-47C1CC81CCA7}" srcOrd="0" destOrd="0" presId="urn:microsoft.com/office/officeart/2018/2/layout/IconCircleList"/>
    <dgm:cxn modelId="{B0094FB7-8D39-441C-9546-F5A15DDCA69E}" type="presOf" srcId="{E7B31ECA-B003-47F9-8BF7-B5CE26943EBF}" destId="{B82C8E7B-BA59-4C77-87B7-0C843CA5E6E9}" srcOrd="0" destOrd="0" presId="urn:microsoft.com/office/officeart/2018/2/layout/IconCircleList"/>
    <dgm:cxn modelId="{D00297B9-C1AC-4252-8E52-67036E068A04}" srcId="{B8E9BFE0-48E0-4973-89B0-A400125FAEB4}" destId="{59449466-5C5B-40FC-BF0E-56D6AC236CA0}" srcOrd="2" destOrd="0" parTransId="{44F7D25F-39DF-4419-84D7-B0FDD93D8C5B}" sibTransId="{89C59703-4A7F-42DE-9E2E-D7CD95072093}"/>
    <dgm:cxn modelId="{32155FC9-1346-403E-963D-7F14737342FF}" srcId="{B8E9BFE0-48E0-4973-89B0-A400125FAEB4}" destId="{9A9ECDE8-E4F6-4BC6-9C0E-49750FF5EFC6}" srcOrd="3" destOrd="0" parTransId="{E5C80017-B24C-4091-AB1C-FE17B9138DBD}" sibTransId="{60666E50-9446-493C-8AE8-FDD3EC33C495}"/>
    <dgm:cxn modelId="{3BD929E5-A876-43BD-A9E6-32CBFA332224}" type="presOf" srcId="{B8E9BFE0-48E0-4973-89B0-A400125FAEB4}" destId="{D99C8978-5ADD-4977-87B1-2460364B4A0D}" srcOrd="0" destOrd="0" presId="urn:microsoft.com/office/officeart/2018/2/layout/IconCircleList"/>
    <dgm:cxn modelId="{5AAEC1E6-CAED-4028-AD35-A3DCB82C4D1C}" type="presOf" srcId="{1C5F6590-6D5C-4E3D-A8F1-F8F0BBC95D59}" destId="{2337F753-CB9F-490A-8729-EF90C011B59F}" srcOrd="0" destOrd="0" presId="urn:microsoft.com/office/officeart/2018/2/layout/IconCircleList"/>
    <dgm:cxn modelId="{0729626A-B3E2-4613-8B42-BC6C39AD515C}" type="presParOf" srcId="{D99C8978-5ADD-4977-87B1-2460364B4A0D}" destId="{CFA5EBDF-EFE8-4F19-865F-25121B9B4BBA}" srcOrd="0" destOrd="0" presId="urn:microsoft.com/office/officeart/2018/2/layout/IconCircleList"/>
    <dgm:cxn modelId="{95884C5D-F5B0-4EFE-9FF5-40FE2D0E5605}" type="presParOf" srcId="{CFA5EBDF-EFE8-4F19-865F-25121B9B4BBA}" destId="{1A3D522D-E30B-4689-9711-98F383ACA711}" srcOrd="0" destOrd="0" presId="urn:microsoft.com/office/officeart/2018/2/layout/IconCircleList"/>
    <dgm:cxn modelId="{57233409-035A-4BE4-88C8-DAB3569FE004}" type="presParOf" srcId="{1A3D522D-E30B-4689-9711-98F383ACA711}" destId="{3C976FA5-3B8A-4BE0-AFC5-9BD7FAB37B1C}" srcOrd="0" destOrd="0" presId="urn:microsoft.com/office/officeart/2018/2/layout/IconCircleList"/>
    <dgm:cxn modelId="{F5EC8823-3F76-4CF8-B73E-B809894F248B}" type="presParOf" srcId="{1A3D522D-E30B-4689-9711-98F383ACA711}" destId="{7D8056FB-D2ED-4DCA-AF3D-890A08020487}" srcOrd="1" destOrd="0" presId="urn:microsoft.com/office/officeart/2018/2/layout/IconCircleList"/>
    <dgm:cxn modelId="{431B989A-7997-4900-9639-7F271DD6B750}" type="presParOf" srcId="{1A3D522D-E30B-4689-9711-98F383ACA711}" destId="{A51E2F94-BE2C-4C92-B0CB-F91B21E0B908}" srcOrd="2" destOrd="0" presId="urn:microsoft.com/office/officeart/2018/2/layout/IconCircleList"/>
    <dgm:cxn modelId="{4C9C8FAA-67D7-4C3B-B252-608346F5ED47}" type="presParOf" srcId="{1A3D522D-E30B-4689-9711-98F383ACA711}" destId="{D84FAE80-43E9-4615-ADE4-5DB22B14D739}" srcOrd="3" destOrd="0" presId="urn:microsoft.com/office/officeart/2018/2/layout/IconCircleList"/>
    <dgm:cxn modelId="{5B826DDB-D700-4E8B-801D-4097E7B6F4AF}" type="presParOf" srcId="{CFA5EBDF-EFE8-4F19-865F-25121B9B4BBA}" destId="{2337F753-CB9F-490A-8729-EF90C011B59F}" srcOrd="1" destOrd="0" presId="urn:microsoft.com/office/officeart/2018/2/layout/IconCircleList"/>
    <dgm:cxn modelId="{16E520A3-0EBA-44E3-AC99-A281095A4283}" type="presParOf" srcId="{CFA5EBDF-EFE8-4F19-865F-25121B9B4BBA}" destId="{1A99002E-492A-455E-B009-96A805E884BE}" srcOrd="2" destOrd="0" presId="urn:microsoft.com/office/officeart/2018/2/layout/IconCircleList"/>
    <dgm:cxn modelId="{A5E68FBC-3F7E-444F-8213-9F18781BD710}" type="presParOf" srcId="{1A99002E-492A-455E-B009-96A805E884BE}" destId="{D7156B80-9D67-464F-805D-E19DFAC0A596}" srcOrd="0" destOrd="0" presId="urn:microsoft.com/office/officeart/2018/2/layout/IconCircleList"/>
    <dgm:cxn modelId="{3FAEAC56-A934-4E6C-9A0B-F5A7DBD9DEF1}" type="presParOf" srcId="{1A99002E-492A-455E-B009-96A805E884BE}" destId="{3C876D57-67D9-43D1-A9F6-AB703325F7F1}" srcOrd="1" destOrd="0" presId="urn:microsoft.com/office/officeart/2018/2/layout/IconCircleList"/>
    <dgm:cxn modelId="{6635C289-4CCA-40B4-8FCB-F86FA0BFA1DE}" type="presParOf" srcId="{1A99002E-492A-455E-B009-96A805E884BE}" destId="{F355D683-9EC0-40C8-B435-0542A3741798}" srcOrd="2" destOrd="0" presId="urn:microsoft.com/office/officeart/2018/2/layout/IconCircleList"/>
    <dgm:cxn modelId="{BD3C3E93-E8B7-4A3A-B645-CC0541E545FD}" type="presParOf" srcId="{1A99002E-492A-455E-B009-96A805E884BE}" destId="{B82C8E7B-BA59-4C77-87B7-0C843CA5E6E9}" srcOrd="3" destOrd="0" presId="urn:microsoft.com/office/officeart/2018/2/layout/IconCircleList"/>
    <dgm:cxn modelId="{264709D5-8C98-4378-A4FC-8A4F9856893F}" type="presParOf" srcId="{CFA5EBDF-EFE8-4F19-865F-25121B9B4BBA}" destId="{A704B301-9F42-4C27-884E-417E52F5251A}" srcOrd="3" destOrd="0" presId="urn:microsoft.com/office/officeart/2018/2/layout/IconCircleList"/>
    <dgm:cxn modelId="{49A616F5-747A-4858-B6A3-2C5A68877BBE}" type="presParOf" srcId="{CFA5EBDF-EFE8-4F19-865F-25121B9B4BBA}" destId="{9AFED107-E8EA-4C8E-A0D8-B35EE40D26BB}" srcOrd="4" destOrd="0" presId="urn:microsoft.com/office/officeart/2018/2/layout/IconCircleList"/>
    <dgm:cxn modelId="{D6609163-6918-4D20-8269-098B5B0462F1}" type="presParOf" srcId="{9AFED107-E8EA-4C8E-A0D8-B35EE40D26BB}" destId="{9489394D-9F2C-4D4B-BA97-F085BF0C05A0}" srcOrd="0" destOrd="0" presId="urn:microsoft.com/office/officeart/2018/2/layout/IconCircleList"/>
    <dgm:cxn modelId="{4ED88837-0432-4B70-A166-86F371A6F58E}" type="presParOf" srcId="{9AFED107-E8EA-4C8E-A0D8-B35EE40D26BB}" destId="{318E1B2A-3D7D-40B5-86CD-F46E11841E39}" srcOrd="1" destOrd="0" presId="urn:microsoft.com/office/officeart/2018/2/layout/IconCircleList"/>
    <dgm:cxn modelId="{AA9AC9CC-A0AE-4CDA-BD51-919BE0815F31}" type="presParOf" srcId="{9AFED107-E8EA-4C8E-A0D8-B35EE40D26BB}" destId="{117D9E77-EB27-429E-A444-93FA0102F4A7}" srcOrd="2" destOrd="0" presId="urn:microsoft.com/office/officeart/2018/2/layout/IconCircleList"/>
    <dgm:cxn modelId="{0A335114-54E6-45DC-BD4D-196F3146C294}" type="presParOf" srcId="{9AFED107-E8EA-4C8E-A0D8-B35EE40D26BB}" destId="{6CAA77B7-E49B-440D-A65E-CB02D4ABDBCB}" srcOrd="3" destOrd="0" presId="urn:microsoft.com/office/officeart/2018/2/layout/IconCircleList"/>
    <dgm:cxn modelId="{6BB15B0C-062B-4F24-B7CD-5DC322CE8243}" type="presParOf" srcId="{CFA5EBDF-EFE8-4F19-865F-25121B9B4BBA}" destId="{EEEB2C8D-1E2D-4099-B88A-47C1CC81CCA7}" srcOrd="5" destOrd="0" presId="urn:microsoft.com/office/officeart/2018/2/layout/IconCircleList"/>
    <dgm:cxn modelId="{166C3856-9CDC-46FA-94CC-8011DCA3C467}" type="presParOf" srcId="{CFA5EBDF-EFE8-4F19-865F-25121B9B4BBA}" destId="{50394764-E79F-4EDD-92AF-CC10852CB178}" srcOrd="6" destOrd="0" presId="urn:microsoft.com/office/officeart/2018/2/layout/IconCircleList"/>
    <dgm:cxn modelId="{332DB3EE-27F5-4107-AF4B-EE0307783632}" type="presParOf" srcId="{50394764-E79F-4EDD-92AF-CC10852CB178}" destId="{6AFF321B-28B9-406F-9E1C-8C83CE772514}" srcOrd="0" destOrd="0" presId="urn:microsoft.com/office/officeart/2018/2/layout/IconCircleList"/>
    <dgm:cxn modelId="{1FF82E94-8271-46A3-819A-DCE4969570BB}" type="presParOf" srcId="{50394764-E79F-4EDD-92AF-CC10852CB178}" destId="{03B8C740-B792-40BD-917B-F443B1550616}" srcOrd="1" destOrd="0" presId="urn:microsoft.com/office/officeart/2018/2/layout/IconCircleList"/>
    <dgm:cxn modelId="{2A72AD17-B3DA-4D60-96CE-41738EC0F0A3}" type="presParOf" srcId="{50394764-E79F-4EDD-92AF-CC10852CB178}" destId="{31742676-2912-4845-917A-2F21215F0140}" srcOrd="2" destOrd="0" presId="urn:microsoft.com/office/officeart/2018/2/layout/IconCircleList"/>
    <dgm:cxn modelId="{0BD1EC56-162D-456C-B8E0-E2322C9FA5AD}" type="presParOf" srcId="{50394764-E79F-4EDD-92AF-CC10852CB178}" destId="{11D551EF-0A0B-4381-8FEE-B150672D89B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6FA5-3B8A-4BE0-AFC5-9BD7FAB37B1C}">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056FB-D2ED-4DCA-AF3D-890A08020487}">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4FAE80-43E9-4615-ADE4-5DB22B14D739}">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Collect extensive accident data that takes into account the location, weather, vehicle information, and the severity of the event.</a:t>
          </a:r>
        </a:p>
      </dsp:txBody>
      <dsp:txXfrm>
        <a:off x="1834517" y="469890"/>
        <a:ext cx="3148942" cy="1335915"/>
      </dsp:txXfrm>
    </dsp:sp>
    <dsp:sp modelId="{D7156B80-9D67-464F-805D-E19DFAC0A596}">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876D57-67D9-43D1-A9F6-AB703325F7F1}">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2C8E7B-BA59-4C77-87B7-0C843CA5E6E9}">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Discover patterns, trends, and relationships between variables by exploring the dataset.</a:t>
          </a:r>
        </a:p>
      </dsp:txBody>
      <dsp:txXfrm>
        <a:off x="7154322" y="469890"/>
        <a:ext cx="3148942" cy="1335915"/>
      </dsp:txXfrm>
    </dsp:sp>
    <dsp:sp modelId="{9489394D-9F2C-4D4B-BA97-F085BF0C05A0}">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8E1B2A-3D7D-40B5-86CD-F46E11841E39}">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AA77B7-E49B-440D-A65E-CB02D4ABDBCB}">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Create prediction algorithms to calculate the severity of car accidents based on relevant features.</a:t>
          </a:r>
        </a:p>
      </dsp:txBody>
      <dsp:txXfrm>
        <a:off x="1834517" y="2545532"/>
        <a:ext cx="3148942" cy="1335915"/>
      </dsp:txXfrm>
    </dsp:sp>
    <dsp:sp modelId="{6AFF321B-28B9-406F-9E1C-8C83CE772514}">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8C740-B792-40BD-917B-F443B1550616}">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551EF-0A0B-4381-8FEE-B150672D89B5}">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Identify the factors that significantly affect how severe an accident is.</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462A-793B-DE5E-EEE5-C184B2AFD1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F50A1B-B5E6-ADA0-6FE7-968504DD53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57DFFE-1C35-6A51-59B8-F4F0259B01BB}"/>
              </a:ext>
            </a:extLst>
          </p:cNvPr>
          <p:cNvSpPr>
            <a:spLocks noGrp="1"/>
          </p:cNvSpPr>
          <p:nvPr>
            <p:ph type="dt" sz="half" idx="10"/>
          </p:nvPr>
        </p:nvSpPr>
        <p:spPr/>
        <p:txBody>
          <a:bodyPr/>
          <a:lstStyle/>
          <a:p>
            <a:fld id="{244D2D90-FFFD-9C49-ACB6-FE5E02BFD7C4}" type="datetimeFigureOut">
              <a:rPr lang="en-US" smtClean="0"/>
              <a:t>12/12/2023</a:t>
            </a:fld>
            <a:endParaRPr lang="en-US"/>
          </a:p>
        </p:txBody>
      </p:sp>
      <p:sp>
        <p:nvSpPr>
          <p:cNvPr id="5" name="Footer Placeholder 4">
            <a:extLst>
              <a:ext uri="{FF2B5EF4-FFF2-40B4-BE49-F238E27FC236}">
                <a16:creationId xmlns:a16="http://schemas.microsoft.com/office/drawing/2014/main" id="{1245E699-CBF9-71E5-0259-5B2E3B6BB3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5BE8D-BE8E-7460-672D-86F98FD0B620}"/>
              </a:ext>
            </a:extLst>
          </p:cNvPr>
          <p:cNvSpPr>
            <a:spLocks noGrp="1"/>
          </p:cNvSpPr>
          <p:nvPr>
            <p:ph type="sldNum" sz="quarter" idx="12"/>
          </p:nvPr>
        </p:nvSpPr>
        <p:spPr/>
        <p:txBody>
          <a:bodyPr/>
          <a:lstStyle/>
          <a:p>
            <a:fld id="{3E749842-37E7-5B4A-AE7B-1A20E81CDE4B}" type="slidenum">
              <a:rPr lang="en-US" smtClean="0"/>
              <a:t>‹#›</a:t>
            </a:fld>
            <a:endParaRPr lang="en-US"/>
          </a:p>
        </p:txBody>
      </p:sp>
    </p:spTree>
    <p:extLst>
      <p:ext uri="{BB962C8B-B14F-4D97-AF65-F5344CB8AC3E}">
        <p14:creationId xmlns:p14="http://schemas.microsoft.com/office/powerpoint/2010/main" val="1518978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130E4-2FDB-1514-D086-DD48EBC3AA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15788F-847A-D977-756E-F2F43FD675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C2D59-F959-7F78-21E6-824E24CC3E2A}"/>
              </a:ext>
            </a:extLst>
          </p:cNvPr>
          <p:cNvSpPr>
            <a:spLocks noGrp="1"/>
          </p:cNvSpPr>
          <p:nvPr>
            <p:ph type="dt" sz="half" idx="10"/>
          </p:nvPr>
        </p:nvSpPr>
        <p:spPr/>
        <p:txBody>
          <a:bodyPr/>
          <a:lstStyle/>
          <a:p>
            <a:fld id="{244D2D90-FFFD-9C49-ACB6-FE5E02BFD7C4}" type="datetimeFigureOut">
              <a:rPr lang="en-US" smtClean="0"/>
              <a:t>12/12/2023</a:t>
            </a:fld>
            <a:endParaRPr lang="en-US"/>
          </a:p>
        </p:txBody>
      </p:sp>
      <p:sp>
        <p:nvSpPr>
          <p:cNvPr id="5" name="Footer Placeholder 4">
            <a:extLst>
              <a:ext uri="{FF2B5EF4-FFF2-40B4-BE49-F238E27FC236}">
                <a16:creationId xmlns:a16="http://schemas.microsoft.com/office/drawing/2014/main" id="{4B352212-BA52-4F30-FF4A-5E9FBF1387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43075-961B-3900-90B1-CA9E20415B23}"/>
              </a:ext>
            </a:extLst>
          </p:cNvPr>
          <p:cNvSpPr>
            <a:spLocks noGrp="1"/>
          </p:cNvSpPr>
          <p:nvPr>
            <p:ph type="sldNum" sz="quarter" idx="12"/>
          </p:nvPr>
        </p:nvSpPr>
        <p:spPr/>
        <p:txBody>
          <a:bodyPr/>
          <a:lstStyle/>
          <a:p>
            <a:fld id="{3E749842-37E7-5B4A-AE7B-1A20E81CDE4B}" type="slidenum">
              <a:rPr lang="en-US" smtClean="0"/>
              <a:t>‹#›</a:t>
            </a:fld>
            <a:endParaRPr lang="en-US"/>
          </a:p>
        </p:txBody>
      </p:sp>
    </p:spTree>
    <p:extLst>
      <p:ext uri="{BB962C8B-B14F-4D97-AF65-F5344CB8AC3E}">
        <p14:creationId xmlns:p14="http://schemas.microsoft.com/office/powerpoint/2010/main" val="1727199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EBFD1B-C3B7-0FEB-2CD8-B3FF0181F9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1EDDEB-ED3C-FF46-13BA-A621DEB8DE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F8401-5B97-E209-1611-AF66A6BD39FF}"/>
              </a:ext>
            </a:extLst>
          </p:cNvPr>
          <p:cNvSpPr>
            <a:spLocks noGrp="1"/>
          </p:cNvSpPr>
          <p:nvPr>
            <p:ph type="dt" sz="half" idx="10"/>
          </p:nvPr>
        </p:nvSpPr>
        <p:spPr/>
        <p:txBody>
          <a:bodyPr/>
          <a:lstStyle/>
          <a:p>
            <a:fld id="{244D2D90-FFFD-9C49-ACB6-FE5E02BFD7C4}" type="datetimeFigureOut">
              <a:rPr lang="en-US" smtClean="0"/>
              <a:t>12/12/2023</a:t>
            </a:fld>
            <a:endParaRPr lang="en-US"/>
          </a:p>
        </p:txBody>
      </p:sp>
      <p:sp>
        <p:nvSpPr>
          <p:cNvPr id="5" name="Footer Placeholder 4">
            <a:extLst>
              <a:ext uri="{FF2B5EF4-FFF2-40B4-BE49-F238E27FC236}">
                <a16:creationId xmlns:a16="http://schemas.microsoft.com/office/drawing/2014/main" id="{7E500C43-CFD3-3899-D4DC-D1FB7E16B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348E6-3037-10C5-99C1-51D4326F5CC7}"/>
              </a:ext>
            </a:extLst>
          </p:cNvPr>
          <p:cNvSpPr>
            <a:spLocks noGrp="1"/>
          </p:cNvSpPr>
          <p:nvPr>
            <p:ph type="sldNum" sz="quarter" idx="12"/>
          </p:nvPr>
        </p:nvSpPr>
        <p:spPr/>
        <p:txBody>
          <a:bodyPr/>
          <a:lstStyle/>
          <a:p>
            <a:fld id="{3E749842-37E7-5B4A-AE7B-1A20E81CDE4B}" type="slidenum">
              <a:rPr lang="en-US" smtClean="0"/>
              <a:t>‹#›</a:t>
            </a:fld>
            <a:endParaRPr lang="en-US"/>
          </a:p>
        </p:txBody>
      </p:sp>
    </p:spTree>
    <p:extLst>
      <p:ext uri="{BB962C8B-B14F-4D97-AF65-F5344CB8AC3E}">
        <p14:creationId xmlns:p14="http://schemas.microsoft.com/office/powerpoint/2010/main" val="246057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2838D-0FAB-A77C-0310-8C8A12C864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367988-456A-065A-D648-7C6EEAA8D2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82BFC-C1C4-E14A-3A3B-AC708A575878}"/>
              </a:ext>
            </a:extLst>
          </p:cNvPr>
          <p:cNvSpPr>
            <a:spLocks noGrp="1"/>
          </p:cNvSpPr>
          <p:nvPr>
            <p:ph type="dt" sz="half" idx="10"/>
          </p:nvPr>
        </p:nvSpPr>
        <p:spPr/>
        <p:txBody>
          <a:bodyPr/>
          <a:lstStyle/>
          <a:p>
            <a:fld id="{244D2D90-FFFD-9C49-ACB6-FE5E02BFD7C4}" type="datetimeFigureOut">
              <a:rPr lang="en-US" smtClean="0"/>
              <a:t>12/12/2023</a:t>
            </a:fld>
            <a:endParaRPr lang="en-US"/>
          </a:p>
        </p:txBody>
      </p:sp>
      <p:sp>
        <p:nvSpPr>
          <p:cNvPr id="5" name="Footer Placeholder 4">
            <a:extLst>
              <a:ext uri="{FF2B5EF4-FFF2-40B4-BE49-F238E27FC236}">
                <a16:creationId xmlns:a16="http://schemas.microsoft.com/office/drawing/2014/main" id="{E245D0DD-B522-8769-2461-4E4B97C79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75565-CF37-12E6-8887-1602BB21CB84}"/>
              </a:ext>
            </a:extLst>
          </p:cNvPr>
          <p:cNvSpPr>
            <a:spLocks noGrp="1"/>
          </p:cNvSpPr>
          <p:nvPr>
            <p:ph type="sldNum" sz="quarter" idx="12"/>
          </p:nvPr>
        </p:nvSpPr>
        <p:spPr/>
        <p:txBody>
          <a:bodyPr/>
          <a:lstStyle/>
          <a:p>
            <a:fld id="{3E749842-37E7-5B4A-AE7B-1A20E81CDE4B}" type="slidenum">
              <a:rPr lang="en-US" smtClean="0"/>
              <a:t>‹#›</a:t>
            </a:fld>
            <a:endParaRPr lang="en-US"/>
          </a:p>
        </p:txBody>
      </p:sp>
    </p:spTree>
    <p:extLst>
      <p:ext uri="{BB962C8B-B14F-4D97-AF65-F5344CB8AC3E}">
        <p14:creationId xmlns:p14="http://schemas.microsoft.com/office/powerpoint/2010/main" val="1278429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8DE5-DDF9-4B5C-14C4-582CCD0BD0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0B653D-D472-8F91-D021-470550AE27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BBA4AF-B7EE-22DC-9A88-80FF3D269767}"/>
              </a:ext>
            </a:extLst>
          </p:cNvPr>
          <p:cNvSpPr>
            <a:spLocks noGrp="1"/>
          </p:cNvSpPr>
          <p:nvPr>
            <p:ph type="dt" sz="half" idx="10"/>
          </p:nvPr>
        </p:nvSpPr>
        <p:spPr/>
        <p:txBody>
          <a:bodyPr/>
          <a:lstStyle/>
          <a:p>
            <a:fld id="{244D2D90-FFFD-9C49-ACB6-FE5E02BFD7C4}" type="datetimeFigureOut">
              <a:rPr lang="en-US" smtClean="0"/>
              <a:t>12/12/2023</a:t>
            </a:fld>
            <a:endParaRPr lang="en-US"/>
          </a:p>
        </p:txBody>
      </p:sp>
      <p:sp>
        <p:nvSpPr>
          <p:cNvPr id="5" name="Footer Placeholder 4">
            <a:extLst>
              <a:ext uri="{FF2B5EF4-FFF2-40B4-BE49-F238E27FC236}">
                <a16:creationId xmlns:a16="http://schemas.microsoft.com/office/drawing/2014/main" id="{A612F813-C645-84FB-3056-5D930D817D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12450-BDEC-FCAF-7A4F-6C9D547C3253}"/>
              </a:ext>
            </a:extLst>
          </p:cNvPr>
          <p:cNvSpPr>
            <a:spLocks noGrp="1"/>
          </p:cNvSpPr>
          <p:nvPr>
            <p:ph type="sldNum" sz="quarter" idx="12"/>
          </p:nvPr>
        </p:nvSpPr>
        <p:spPr/>
        <p:txBody>
          <a:bodyPr/>
          <a:lstStyle/>
          <a:p>
            <a:fld id="{3E749842-37E7-5B4A-AE7B-1A20E81CDE4B}" type="slidenum">
              <a:rPr lang="en-US" smtClean="0"/>
              <a:t>‹#›</a:t>
            </a:fld>
            <a:endParaRPr lang="en-US"/>
          </a:p>
        </p:txBody>
      </p:sp>
    </p:spTree>
    <p:extLst>
      <p:ext uri="{BB962C8B-B14F-4D97-AF65-F5344CB8AC3E}">
        <p14:creationId xmlns:p14="http://schemas.microsoft.com/office/powerpoint/2010/main" val="414616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8D17-2BA7-A556-512E-482E1B253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12EE9A-9398-E3A7-AE64-9049903DC1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7F2004-F447-3482-7983-9E469AC67D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7FFA88-6680-8132-F444-95DCC301A405}"/>
              </a:ext>
            </a:extLst>
          </p:cNvPr>
          <p:cNvSpPr>
            <a:spLocks noGrp="1"/>
          </p:cNvSpPr>
          <p:nvPr>
            <p:ph type="dt" sz="half" idx="10"/>
          </p:nvPr>
        </p:nvSpPr>
        <p:spPr/>
        <p:txBody>
          <a:bodyPr/>
          <a:lstStyle/>
          <a:p>
            <a:fld id="{244D2D90-FFFD-9C49-ACB6-FE5E02BFD7C4}" type="datetimeFigureOut">
              <a:rPr lang="en-US" smtClean="0"/>
              <a:t>12/12/2023</a:t>
            </a:fld>
            <a:endParaRPr lang="en-US"/>
          </a:p>
        </p:txBody>
      </p:sp>
      <p:sp>
        <p:nvSpPr>
          <p:cNvPr id="6" name="Footer Placeholder 5">
            <a:extLst>
              <a:ext uri="{FF2B5EF4-FFF2-40B4-BE49-F238E27FC236}">
                <a16:creationId xmlns:a16="http://schemas.microsoft.com/office/drawing/2014/main" id="{DFC39960-3286-7EC4-8058-CAA1510919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25EEE0-7AB3-AC87-CBCD-73BAD19397E7}"/>
              </a:ext>
            </a:extLst>
          </p:cNvPr>
          <p:cNvSpPr>
            <a:spLocks noGrp="1"/>
          </p:cNvSpPr>
          <p:nvPr>
            <p:ph type="sldNum" sz="quarter" idx="12"/>
          </p:nvPr>
        </p:nvSpPr>
        <p:spPr/>
        <p:txBody>
          <a:bodyPr/>
          <a:lstStyle/>
          <a:p>
            <a:fld id="{3E749842-37E7-5B4A-AE7B-1A20E81CDE4B}" type="slidenum">
              <a:rPr lang="en-US" smtClean="0"/>
              <a:t>‹#›</a:t>
            </a:fld>
            <a:endParaRPr lang="en-US"/>
          </a:p>
        </p:txBody>
      </p:sp>
    </p:spTree>
    <p:extLst>
      <p:ext uri="{BB962C8B-B14F-4D97-AF65-F5344CB8AC3E}">
        <p14:creationId xmlns:p14="http://schemas.microsoft.com/office/powerpoint/2010/main" val="394884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91B1-6E94-2706-A0B5-4402715926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7E67FC-85B1-2F9D-BD83-9E5D3E9CE7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BDFC3-1601-EE64-CA54-2D88F20B6E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6FE2E9-1869-7EA1-C047-F537A5482E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19331F-60C5-26EA-D9BF-BFADAC4C30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3DCE6-3CD6-F4EE-FE25-F63A7AD5DBB9}"/>
              </a:ext>
            </a:extLst>
          </p:cNvPr>
          <p:cNvSpPr>
            <a:spLocks noGrp="1"/>
          </p:cNvSpPr>
          <p:nvPr>
            <p:ph type="dt" sz="half" idx="10"/>
          </p:nvPr>
        </p:nvSpPr>
        <p:spPr/>
        <p:txBody>
          <a:bodyPr/>
          <a:lstStyle/>
          <a:p>
            <a:fld id="{244D2D90-FFFD-9C49-ACB6-FE5E02BFD7C4}" type="datetimeFigureOut">
              <a:rPr lang="en-US" smtClean="0"/>
              <a:t>12/12/2023</a:t>
            </a:fld>
            <a:endParaRPr lang="en-US"/>
          </a:p>
        </p:txBody>
      </p:sp>
      <p:sp>
        <p:nvSpPr>
          <p:cNvPr id="8" name="Footer Placeholder 7">
            <a:extLst>
              <a:ext uri="{FF2B5EF4-FFF2-40B4-BE49-F238E27FC236}">
                <a16:creationId xmlns:a16="http://schemas.microsoft.com/office/drawing/2014/main" id="{BDD94520-40D5-787C-2EEE-4CD5BD4ABE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6E5180-352B-5CE4-3A3D-077DAE5C2250}"/>
              </a:ext>
            </a:extLst>
          </p:cNvPr>
          <p:cNvSpPr>
            <a:spLocks noGrp="1"/>
          </p:cNvSpPr>
          <p:nvPr>
            <p:ph type="sldNum" sz="quarter" idx="12"/>
          </p:nvPr>
        </p:nvSpPr>
        <p:spPr/>
        <p:txBody>
          <a:bodyPr/>
          <a:lstStyle/>
          <a:p>
            <a:fld id="{3E749842-37E7-5B4A-AE7B-1A20E81CDE4B}" type="slidenum">
              <a:rPr lang="en-US" smtClean="0"/>
              <a:t>‹#›</a:t>
            </a:fld>
            <a:endParaRPr lang="en-US"/>
          </a:p>
        </p:txBody>
      </p:sp>
    </p:spTree>
    <p:extLst>
      <p:ext uri="{BB962C8B-B14F-4D97-AF65-F5344CB8AC3E}">
        <p14:creationId xmlns:p14="http://schemas.microsoft.com/office/powerpoint/2010/main" val="4211639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88B3-D338-AC12-046F-9DB3D7C1C2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00D482-47B7-C780-133E-B2B28AB2B6AF}"/>
              </a:ext>
            </a:extLst>
          </p:cNvPr>
          <p:cNvSpPr>
            <a:spLocks noGrp="1"/>
          </p:cNvSpPr>
          <p:nvPr>
            <p:ph type="dt" sz="half" idx="10"/>
          </p:nvPr>
        </p:nvSpPr>
        <p:spPr/>
        <p:txBody>
          <a:bodyPr/>
          <a:lstStyle/>
          <a:p>
            <a:fld id="{244D2D90-FFFD-9C49-ACB6-FE5E02BFD7C4}" type="datetimeFigureOut">
              <a:rPr lang="en-US" smtClean="0"/>
              <a:t>12/12/2023</a:t>
            </a:fld>
            <a:endParaRPr lang="en-US"/>
          </a:p>
        </p:txBody>
      </p:sp>
      <p:sp>
        <p:nvSpPr>
          <p:cNvPr id="4" name="Footer Placeholder 3">
            <a:extLst>
              <a:ext uri="{FF2B5EF4-FFF2-40B4-BE49-F238E27FC236}">
                <a16:creationId xmlns:a16="http://schemas.microsoft.com/office/drawing/2014/main" id="{815CB4D5-0799-8175-C348-F2CB0B7EC5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A35513-1304-99F2-B978-15F0EE0501FD}"/>
              </a:ext>
            </a:extLst>
          </p:cNvPr>
          <p:cNvSpPr>
            <a:spLocks noGrp="1"/>
          </p:cNvSpPr>
          <p:nvPr>
            <p:ph type="sldNum" sz="quarter" idx="12"/>
          </p:nvPr>
        </p:nvSpPr>
        <p:spPr/>
        <p:txBody>
          <a:bodyPr/>
          <a:lstStyle/>
          <a:p>
            <a:fld id="{3E749842-37E7-5B4A-AE7B-1A20E81CDE4B}" type="slidenum">
              <a:rPr lang="en-US" smtClean="0"/>
              <a:t>‹#›</a:t>
            </a:fld>
            <a:endParaRPr lang="en-US"/>
          </a:p>
        </p:txBody>
      </p:sp>
    </p:spTree>
    <p:extLst>
      <p:ext uri="{BB962C8B-B14F-4D97-AF65-F5344CB8AC3E}">
        <p14:creationId xmlns:p14="http://schemas.microsoft.com/office/powerpoint/2010/main" val="1616491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E054AB-62E2-F017-BF1E-B404333F4CF2}"/>
              </a:ext>
            </a:extLst>
          </p:cNvPr>
          <p:cNvSpPr>
            <a:spLocks noGrp="1"/>
          </p:cNvSpPr>
          <p:nvPr>
            <p:ph type="dt" sz="half" idx="10"/>
          </p:nvPr>
        </p:nvSpPr>
        <p:spPr/>
        <p:txBody>
          <a:bodyPr/>
          <a:lstStyle/>
          <a:p>
            <a:fld id="{244D2D90-FFFD-9C49-ACB6-FE5E02BFD7C4}" type="datetimeFigureOut">
              <a:rPr lang="en-US" smtClean="0"/>
              <a:t>12/12/2023</a:t>
            </a:fld>
            <a:endParaRPr lang="en-US"/>
          </a:p>
        </p:txBody>
      </p:sp>
      <p:sp>
        <p:nvSpPr>
          <p:cNvPr id="3" name="Footer Placeholder 2">
            <a:extLst>
              <a:ext uri="{FF2B5EF4-FFF2-40B4-BE49-F238E27FC236}">
                <a16:creationId xmlns:a16="http://schemas.microsoft.com/office/drawing/2014/main" id="{F8FE94F3-706B-7F61-11A1-33DF311635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88120E-40B8-6AF5-47BF-81B2EB01F555}"/>
              </a:ext>
            </a:extLst>
          </p:cNvPr>
          <p:cNvSpPr>
            <a:spLocks noGrp="1"/>
          </p:cNvSpPr>
          <p:nvPr>
            <p:ph type="sldNum" sz="quarter" idx="12"/>
          </p:nvPr>
        </p:nvSpPr>
        <p:spPr/>
        <p:txBody>
          <a:bodyPr/>
          <a:lstStyle/>
          <a:p>
            <a:fld id="{3E749842-37E7-5B4A-AE7B-1A20E81CDE4B}" type="slidenum">
              <a:rPr lang="en-US" smtClean="0"/>
              <a:t>‹#›</a:t>
            </a:fld>
            <a:endParaRPr lang="en-US"/>
          </a:p>
        </p:txBody>
      </p:sp>
    </p:spTree>
    <p:extLst>
      <p:ext uri="{BB962C8B-B14F-4D97-AF65-F5344CB8AC3E}">
        <p14:creationId xmlns:p14="http://schemas.microsoft.com/office/powerpoint/2010/main" val="1446236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C07D8-AE74-9CA8-ED2D-8E868EACA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AE80C6-EBC0-18E9-E4D9-77C7B749E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9285E4-5A2A-942F-046E-4BB943EDE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D838F-C8B9-D5EC-B3D4-2065491F3803}"/>
              </a:ext>
            </a:extLst>
          </p:cNvPr>
          <p:cNvSpPr>
            <a:spLocks noGrp="1"/>
          </p:cNvSpPr>
          <p:nvPr>
            <p:ph type="dt" sz="half" idx="10"/>
          </p:nvPr>
        </p:nvSpPr>
        <p:spPr/>
        <p:txBody>
          <a:bodyPr/>
          <a:lstStyle/>
          <a:p>
            <a:fld id="{244D2D90-FFFD-9C49-ACB6-FE5E02BFD7C4}" type="datetimeFigureOut">
              <a:rPr lang="en-US" smtClean="0"/>
              <a:t>12/12/2023</a:t>
            </a:fld>
            <a:endParaRPr lang="en-US"/>
          </a:p>
        </p:txBody>
      </p:sp>
      <p:sp>
        <p:nvSpPr>
          <p:cNvPr id="6" name="Footer Placeholder 5">
            <a:extLst>
              <a:ext uri="{FF2B5EF4-FFF2-40B4-BE49-F238E27FC236}">
                <a16:creationId xmlns:a16="http://schemas.microsoft.com/office/drawing/2014/main" id="{12EE568A-0481-143B-C60A-C091A0DBC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DFE909-85AF-B557-8868-875668700A6F}"/>
              </a:ext>
            </a:extLst>
          </p:cNvPr>
          <p:cNvSpPr>
            <a:spLocks noGrp="1"/>
          </p:cNvSpPr>
          <p:nvPr>
            <p:ph type="sldNum" sz="quarter" idx="12"/>
          </p:nvPr>
        </p:nvSpPr>
        <p:spPr/>
        <p:txBody>
          <a:bodyPr/>
          <a:lstStyle/>
          <a:p>
            <a:fld id="{3E749842-37E7-5B4A-AE7B-1A20E81CDE4B}" type="slidenum">
              <a:rPr lang="en-US" smtClean="0"/>
              <a:t>‹#›</a:t>
            </a:fld>
            <a:endParaRPr lang="en-US"/>
          </a:p>
        </p:txBody>
      </p:sp>
    </p:spTree>
    <p:extLst>
      <p:ext uri="{BB962C8B-B14F-4D97-AF65-F5344CB8AC3E}">
        <p14:creationId xmlns:p14="http://schemas.microsoft.com/office/powerpoint/2010/main" val="173386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08E0-DC37-6E09-8C00-24198988C4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FAF445-182B-7003-5026-F8DDA8EE25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5C5E03-9DDB-F73E-4058-EEEFA54345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165826-C55D-E8A7-73F1-6015F8EE7BA0}"/>
              </a:ext>
            </a:extLst>
          </p:cNvPr>
          <p:cNvSpPr>
            <a:spLocks noGrp="1"/>
          </p:cNvSpPr>
          <p:nvPr>
            <p:ph type="dt" sz="half" idx="10"/>
          </p:nvPr>
        </p:nvSpPr>
        <p:spPr/>
        <p:txBody>
          <a:bodyPr/>
          <a:lstStyle/>
          <a:p>
            <a:fld id="{244D2D90-FFFD-9C49-ACB6-FE5E02BFD7C4}" type="datetimeFigureOut">
              <a:rPr lang="en-US" smtClean="0"/>
              <a:t>12/12/2023</a:t>
            </a:fld>
            <a:endParaRPr lang="en-US"/>
          </a:p>
        </p:txBody>
      </p:sp>
      <p:sp>
        <p:nvSpPr>
          <p:cNvPr id="6" name="Footer Placeholder 5">
            <a:extLst>
              <a:ext uri="{FF2B5EF4-FFF2-40B4-BE49-F238E27FC236}">
                <a16:creationId xmlns:a16="http://schemas.microsoft.com/office/drawing/2014/main" id="{7790539C-F3BC-0226-B6CD-B17580F9E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23ECDB-CC2E-8C27-75AB-7FC4669FC67D}"/>
              </a:ext>
            </a:extLst>
          </p:cNvPr>
          <p:cNvSpPr>
            <a:spLocks noGrp="1"/>
          </p:cNvSpPr>
          <p:nvPr>
            <p:ph type="sldNum" sz="quarter" idx="12"/>
          </p:nvPr>
        </p:nvSpPr>
        <p:spPr/>
        <p:txBody>
          <a:bodyPr/>
          <a:lstStyle/>
          <a:p>
            <a:fld id="{3E749842-37E7-5B4A-AE7B-1A20E81CDE4B}" type="slidenum">
              <a:rPr lang="en-US" smtClean="0"/>
              <a:t>‹#›</a:t>
            </a:fld>
            <a:endParaRPr lang="en-US"/>
          </a:p>
        </p:txBody>
      </p:sp>
    </p:spTree>
    <p:extLst>
      <p:ext uri="{BB962C8B-B14F-4D97-AF65-F5344CB8AC3E}">
        <p14:creationId xmlns:p14="http://schemas.microsoft.com/office/powerpoint/2010/main" val="2731116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509115-8632-E4B1-C65F-4FA6959FB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3176B4-2F45-C000-11F6-A437620953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FE92F-EBD2-16AE-85E9-907885142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4D2D90-FFFD-9C49-ACB6-FE5E02BFD7C4}" type="datetimeFigureOut">
              <a:rPr lang="en-US" smtClean="0"/>
              <a:t>12/12/2023</a:t>
            </a:fld>
            <a:endParaRPr lang="en-US"/>
          </a:p>
        </p:txBody>
      </p:sp>
      <p:sp>
        <p:nvSpPr>
          <p:cNvPr id="5" name="Footer Placeholder 4">
            <a:extLst>
              <a:ext uri="{FF2B5EF4-FFF2-40B4-BE49-F238E27FC236}">
                <a16:creationId xmlns:a16="http://schemas.microsoft.com/office/drawing/2014/main" id="{D3460E11-D784-903F-D9E5-4DA2511833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F3295A-B315-CC61-B947-FA216CDA75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49842-37E7-5B4A-AE7B-1A20E81CDE4B}" type="slidenum">
              <a:rPr lang="en-US" smtClean="0"/>
              <a:t>‹#›</a:t>
            </a:fld>
            <a:endParaRPr lang="en-US"/>
          </a:p>
        </p:txBody>
      </p:sp>
    </p:spTree>
    <p:extLst>
      <p:ext uri="{BB962C8B-B14F-4D97-AF65-F5344CB8AC3E}">
        <p14:creationId xmlns:p14="http://schemas.microsoft.com/office/powerpoint/2010/main" val="1660171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ata.gov.uk/dataset/road-accidents-safety-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07598-C71D-4C2C-91DE-219BFED26F8D}"/>
              </a:ext>
            </a:extLst>
          </p:cNvPr>
          <p:cNvSpPr>
            <a:spLocks noGrp="1"/>
          </p:cNvSpPr>
          <p:nvPr>
            <p:ph type="title"/>
          </p:nvPr>
        </p:nvSpPr>
        <p:spPr>
          <a:xfrm>
            <a:off x="126732" y="365125"/>
            <a:ext cx="6607449" cy="3313740"/>
          </a:xfrm>
        </p:spPr>
        <p:txBody>
          <a:bodyPr vert="horz" lIns="91440" tIns="45720" rIns="91440" bIns="45720" rtlCol="0" anchor="ctr">
            <a:normAutofit/>
          </a:bodyPr>
          <a:lstStyle/>
          <a:p>
            <a:r>
              <a:rPr lang="en-US" sz="4400" b="1" dirty="0">
                <a:latin typeface="Times New Roman" panose="02020603050405020304" pitchFamily="18" charset="0"/>
                <a:cs typeface="Times New Roman" panose="02020603050405020304" pitchFamily="18" charset="0"/>
              </a:rPr>
              <a:t>CAR</a:t>
            </a:r>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ACCIDENT</a:t>
            </a:r>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SEVERITY</a:t>
            </a:r>
            <a:r>
              <a:rPr lang="en-US" sz="4400"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ANALYSIS</a:t>
            </a:r>
          </a:p>
        </p:txBody>
      </p:sp>
      <p:sp>
        <p:nvSpPr>
          <p:cNvPr id="3" name="Subtitle 2">
            <a:extLst>
              <a:ext uri="{FF2B5EF4-FFF2-40B4-BE49-F238E27FC236}">
                <a16:creationId xmlns:a16="http://schemas.microsoft.com/office/drawing/2014/main" id="{23576DD7-5AD8-FA4C-5AFD-42CA9D336C7B}"/>
              </a:ext>
            </a:extLst>
          </p:cNvPr>
          <p:cNvSpPr>
            <a:spLocks noGrp="1"/>
          </p:cNvSpPr>
          <p:nvPr>
            <p:ph type="body" sz="half" idx="2"/>
          </p:nvPr>
        </p:nvSpPr>
        <p:spPr>
          <a:xfrm>
            <a:off x="838200" y="2333297"/>
            <a:ext cx="4619621" cy="3843666"/>
          </a:xfrm>
        </p:spPr>
        <p:txBody>
          <a:bodyPr vert="horz" lIns="91440" tIns="45720" rIns="91440" bIns="45720" rtlCol="0">
            <a:normAutofit/>
          </a:bodyPr>
          <a:lstStyle/>
          <a:p>
            <a:pPr indent="-228600">
              <a:buFont typeface="Arial" panose="020B0604020202020204" pitchFamily="34" charset="0"/>
              <a:buChar char="•"/>
            </a:pPr>
            <a:endParaRPr lang="en-US" sz="2000"/>
          </a:p>
          <a:p>
            <a:pPr indent="-228600">
              <a:buFont typeface="Arial" panose="020B0604020202020204" pitchFamily="34" charset="0"/>
              <a:buChar char="•"/>
            </a:pPr>
            <a:endParaRPr lang="en-US" sz="2000"/>
          </a:p>
          <a:p>
            <a:pPr indent="-228600">
              <a:buFont typeface="Arial" panose="020B0604020202020204" pitchFamily="34" charset="0"/>
              <a:buChar char="•"/>
            </a:pPr>
            <a:r>
              <a:rPr lang="en-US" sz="2000"/>
              <a:t> </a:t>
            </a:r>
          </a:p>
        </p:txBody>
      </p:sp>
      <p:pic>
        <p:nvPicPr>
          <p:cNvPr id="6" name="Picture 5" descr="A car crashed into a pile of rubble&#10;&#10;Description automatically generated">
            <a:extLst>
              <a:ext uri="{FF2B5EF4-FFF2-40B4-BE49-F238E27FC236}">
                <a16:creationId xmlns:a16="http://schemas.microsoft.com/office/drawing/2014/main" id="{B59CC3D1-0149-8432-3E8F-4831599E2269}"/>
              </a:ext>
            </a:extLst>
          </p:cNvPr>
          <p:cNvPicPr>
            <a:picLocks noChangeAspect="1"/>
          </p:cNvPicPr>
          <p:nvPr/>
        </p:nvPicPr>
        <p:blipFill rotWithShape="1">
          <a:blip r:embed="rId2"/>
          <a:srcRect l="5490" r="7564"/>
          <a:stretch/>
        </p:blipFill>
        <p:spPr>
          <a:xfrm>
            <a:off x="5199322" y="0"/>
            <a:ext cx="7029608"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TextBox 7">
            <a:extLst>
              <a:ext uri="{FF2B5EF4-FFF2-40B4-BE49-F238E27FC236}">
                <a16:creationId xmlns:a16="http://schemas.microsoft.com/office/drawing/2014/main" id="{C83B9DAD-0AF7-1A06-0423-40FD6D5DD508}"/>
              </a:ext>
            </a:extLst>
          </p:cNvPr>
          <p:cNvSpPr txBox="1"/>
          <p:nvPr/>
        </p:nvSpPr>
        <p:spPr>
          <a:xfrm>
            <a:off x="314119" y="3669381"/>
            <a:ext cx="4529469" cy="255454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GROUP 2</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SHALINI MOPURI</a:t>
            </a:r>
          </a:p>
          <a:p>
            <a:r>
              <a:rPr lang="en-US" sz="2000" b="1" dirty="0">
                <a:latin typeface="Times New Roman" panose="02020603050405020304" pitchFamily="18" charset="0"/>
                <a:cs typeface="Times New Roman" panose="02020603050405020304" pitchFamily="18" charset="0"/>
              </a:rPr>
              <a:t>                                                                                                                       KIRAN GORIJALA</a:t>
            </a:r>
          </a:p>
          <a:p>
            <a:r>
              <a:rPr lang="en-US" sz="2000" b="1" dirty="0">
                <a:latin typeface="Times New Roman" panose="02020603050405020304" pitchFamily="18" charset="0"/>
                <a:cs typeface="Times New Roman" panose="02020603050405020304" pitchFamily="18" charset="0"/>
              </a:rPr>
              <a:t>                                                                                                                       ASHRITHA KORUKANTI</a:t>
            </a:r>
            <a:endParaRPr lang="en-US" sz="2000" b="1" dirty="0"/>
          </a:p>
        </p:txBody>
      </p:sp>
    </p:spTree>
    <p:extLst>
      <p:ext uri="{BB962C8B-B14F-4D97-AF65-F5344CB8AC3E}">
        <p14:creationId xmlns:p14="http://schemas.microsoft.com/office/powerpoint/2010/main" val="3319875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3-12-12 at 11.02.16 AM">
            <a:extLst>
              <a:ext uri="{FF2B5EF4-FFF2-40B4-BE49-F238E27FC236}">
                <a16:creationId xmlns:a16="http://schemas.microsoft.com/office/drawing/2014/main" id="{FB4681DC-3D17-4808-7F0C-14CEEBB753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471664"/>
            <a:ext cx="4503673" cy="4351338"/>
          </a:xfrm>
        </p:spPr>
      </p:pic>
      <p:sp>
        <p:nvSpPr>
          <p:cNvPr id="6" name="TextBox 5">
            <a:extLst>
              <a:ext uri="{FF2B5EF4-FFF2-40B4-BE49-F238E27FC236}">
                <a16:creationId xmlns:a16="http://schemas.microsoft.com/office/drawing/2014/main" id="{3F0BB589-C3D1-37C8-7BB7-12E86EA0A29B}"/>
              </a:ext>
            </a:extLst>
          </p:cNvPr>
          <p:cNvSpPr txBox="1"/>
          <p:nvPr/>
        </p:nvSpPr>
        <p:spPr>
          <a:xfrm>
            <a:off x="5341873" y="1843950"/>
            <a:ext cx="6096000" cy="3170099"/>
          </a:xfrm>
          <a:prstGeom prst="rect">
            <a:avLst/>
          </a:prstGeom>
          <a:noFill/>
        </p:spPr>
        <p:txBody>
          <a:bodyPr wrap="square">
            <a:spAutoFit/>
          </a:bodyPr>
          <a:lstStyle/>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purpose of using a stacked bar graph against the count of accident severity for each road type is to visually compare and contrast the distribution of accident severity levels across different road types.</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x-axis shoes the different types of roads and the Y-axis shows the count.</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stacked bar for each road type provides a comprehensive view of how different severity levels contribute to the overall accident count on that specific type of road.</a:t>
            </a:r>
          </a:p>
        </p:txBody>
      </p:sp>
    </p:spTree>
    <p:extLst>
      <p:ext uri="{BB962C8B-B14F-4D97-AF65-F5344CB8AC3E}">
        <p14:creationId xmlns:p14="http://schemas.microsoft.com/office/powerpoint/2010/main" val="1861696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CDACA-3079-4A7E-0735-AA062B878D88}"/>
              </a:ext>
            </a:extLst>
          </p:cNvPr>
          <p:cNvSpPr>
            <a:spLocks noGrp="1"/>
          </p:cNvSpPr>
          <p:nvPr>
            <p:ph idx="1"/>
          </p:nvPr>
        </p:nvSpPr>
        <p:spPr>
          <a:xfrm>
            <a:off x="6776885" y="959951"/>
            <a:ext cx="4844845" cy="5532924"/>
          </a:xfrm>
        </p:spPr>
        <p:txBody>
          <a:bodyPr>
            <a:normAutofit/>
          </a:bodyPr>
          <a:lstStyle/>
          <a:p>
            <a:pPr eaLnBrk="1" hangingPunct="1">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A pie chart for weather distribution provides a clear and concise representation of the proportion of accidents that occurred under different weather conditions.</a:t>
            </a:r>
          </a:p>
          <a:p>
            <a:pPr eaLnBrk="1" hangingPunct="1">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Each slice of the pie represents a different weather condition category, such as "Clear," "Rainy," "Snowy," etc.</a:t>
            </a:r>
          </a:p>
          <a:p>
            <a:pPr eaLnBrk="1" hangingPunct="1">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A pie chart for weather distribution is used to provide a quick and visually intuitive summary of the distribution of accidents across different weather conditions. </a:t>
            </a:r>
          </a:p>
          <a:p>
            <a:endParaRPr lang="en-US" dirty="0"/>
          </a:p>
        </p:txBody>
      </p:sp>
      <p:pic>
        <p:nvPicPr>
          <p:cNvPr id="4" name="Content Placeholder 3" descr="Screenshot 2023-12-12 at 11.03.55 AM">
            <a:extLst>
              <a:ext uri="{FF2B5EF4-FFF2-40B4-BE49-F238E27FC236}">
                <a16:creationId xmlns:a16="http://schemas.microsoft.com/office/drawing/2014/main" id="{4B776A8C-B8AD-90F4-A6E1-30FFBDDA3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70270" y="1131475"/>
            <a:ext cx="5938685" cy="3784654"/>
          </a:xfrm>
          <a:prstGeom prst="rect">
            <a:avLst/>
          </a:prstGeom>
        </p:spPr>
      </p:pic>
    </p:spTree>
    <p:extLst>
      <p:ext uri="{BB962C8B-B14F-4D97-AF65-F5344CB8AC3E}">
        <p14:creationId xmlns:p14="http://schemas.microsoft.com/office/powerpoint/2010/main" val="3245602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F48802-E4AF-D9F2-4E9C-1504D12E51FA}"/>
              </a:ext>
            </a:extLst>
          </p:cNvPr>
          <p:cNvSpPr>
            <a:spLocks noGrp="1"/>
          </p:cNvSpPr>
          <p:nvPr>
            <p:ph idx="1"/>
          </p:nvPr>
        </p:nvSpPr>
        <p:spPr>
          <a:xfrm>
            <a:off x="7698658" y="1516626"/>
            <a:ext cx="4109884" cy="3974537"/>
          </a:xfrm>
        </p:spPr>
        <p:txBody>
          <a:bodyPr>
            <a:normAutofit/>
          </a:bodyPr>
          <a:lstStyle/>
          <a:p>
            <a:pPr eaLnBrk="1" hangingPunct="1">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An interactive pie chart for the top 20 accident years can offer an engaging and dynamic way for users to explore and analyze the distribution of accidents over time. </a:t>
            </a:r>
          </a:p>
          <a:p>
            <a:pPr eaLnBrk="1" hangingPunct="1">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Clicking on a slice expands it for a closer examination of the chosen year's contribution to the overall distribution</a:t>
            </a:r>
            <a:endParaRPr lang="en-US" sz="2200" dirty="0">
              <a:latin typeface="Times New Roman" panose="02020603050405020304" pitchFamily="18" charset="0"/>
              <a:cs typeface="Times New Roman" panose="02020603050405020304" pitchFamily="18" charset="0"/>
            </a:endParaRPr>
          </a:p>
        </p:txBody>
      </p:sp>
      <p:pic>
        <p:nvPicPr>
          <p:cNvPr id="4" name="Content Placeholder 3" descr="Screenshot 2023-12-12 at 11.02.46 AM">
            <a:extLst>
              <a:ext uri="{FF2B5EF4-FFF2-40B4-BE49-F238E27FC236}">
                <a16:creationId xmlns:a16="http://schemas.microsoft.com/office/drawing/2014/main" id="{55C2B761-B80E-1F8E-01A1-2549EEA16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38200" y="940824"/>
            <a:ext cx="6472238" cy="4400550"/>
          </a:xfrm>
          <a:prstGeom prst="rect">
            <a:avLst/>
          </a:prstGeom>
        </p:spPr>
      </p:pic>
    </p:spTree>
    <p:extLst>
      <p:ext uri="{BB962C8B-B14F-4D97-AF65-F5344CB8AC3E}">
        <p14:creationId xmlns:p14="http://schemas.microsoft.com/office/powerpoint/2010/main" val="5986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3-12-12 at 11.02.20 AM">
            <a:extLst>
              <a:ext uri="{FF2B5EF4-FFF2-40B4-BE49-F238E27FC236}">
                <a16:creationId xmlns:a16="http://schemas.microsoft.com/office/drawing/2014/main" id="{423BF8E7-895E-836D-A91B-A74266AEC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60616" y="1088205"/>
            <a:ext cx="4241800" cy="4351338"/>
          </a:xfrm>
          <a:prstGeom prst="rect">
            <a:avLst/>
          </a:prstGeom>
        </p:spPr>
      </p:pic>
      <p:pic>
        <p:nvPicPr>
          <p:cNvPr id="5" name="Content Placeholder 4" descr="Screenshot 2023-12-12 at 11.02.25 AM">
            <a:extLst>
              <a:ext uri="{FF2B5EF4-FFF2-40B4-BE49-F238E27FC236}">
                <a16:creationId xmlns:a16="http://schemas.microsoft.com/office/drawing/2014/main" id="{4E3E5D09-58CE-CC8A-B786-0A7A110FA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96000" y="1647031"/>
            <a:ext cx="5181600" cy="3563938"/>
          </a:xfrm>
          <a:prstGeom prst="rect">
            <a:avLst/>
          </a:prstGeom>
        </p:spPr>
      </p:pic>
    </p:spTree>
    <p:extLst>
      <p:ext uri="{BB962C8B-B14F-4D97-AF65-F5344CB8AC3E}">
        <p14:creationId xmlns:p14="http://schemas.microsoft.com/office/powerpoint/2010/main" val="3340938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Screenshot 2023-12-12 at 11.03.22 AM">
            <a:extLst>
              <a:ext uri="{FF2B5EF4-FFF2-40B4-BE49-F238E27FC236}">
                <a16:creationId xmlns:a16="http://schemas.microsoft.com/office/drawing/2014/main" id="{739D4CED-1910-B1C9-807A-4F33031BD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59542" y="1603375"/>
            <a:ext cx="5181600" cy="3651250"/>
          </a:xfrm>
          <a:prstGeom prst="rect">
            <a:avLst/>
          </a:prstGeom>
        </p:spPr>
      </p:pic>
      <p:pic>
        <p:nvPicPr>
          <p:cNvPr id="3" name="Content Placeholder 5" descr="Screenshot 2023-12-12 at 11.02.51 AM">
            <a:extLst>
              <a:ext uri="{FF2B5EF4-FFF2-40B4-BE49-F238E27FC236}">
                <a16:creationId xmlns:a16="http://schemas.microsoft.com/office/drawing/2014/main" id="{2A2536BA-6E22-D3D4-755F-FCCC4A96A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250858" y="1603375"/>
            <a:ext cx="5181600" cy="3902075"/>
          </a:xfrm>
          <a:prstGeom prst="rect">
            <a:avLst/>
          </a:prstGeom>
        </p:spPr>
      </p:pic>
    </p:spTree>
    <p:extLst>
      <p:ext uri="{BB962C8B-B14F-4D97-AF65-F5344CB8AC3E}">
        <p14:creationId xmlns:p14="http://schemas.microsoft.com/office/powerpoint/2010/main" val="3430199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87C04-D692-18DB-FFCC-057926E78186}"/>
              </a:ext>
            </a:extLst>
          </p:cNvPr>
          <p:cNvSpPr>
            <a:spLocks noGrp="1"/>
          </p:cNvSpPr>
          <p:nvPr>
            <p:ph type="title"/>
          </p:nvPr>
        </p:nvSpPr>
        <p:spPr>
          <a:xfrm>
            <a:off x="838201" y="365125"/>
            <a:ext cx="5251316" cy="1807305"/>
          </a:xfrm>
        </p:spPr>
        <p:txBody>
          <a:bodyPr>
            <a:normAutofit/>
          </a:bodyPr>
          <a:lstStyle/>
          <a:p>
            <a:r>
              <a:rPr lang="en-US" sz="3700" b="1">
                <a:latin typeface="Times New Roman" panose="02020603050405020304" pitchFamily="18" charset="0"/>
                <a:cs typeface="Times New Roman" panose="02020603050405020304" pitchFamily="18" charset="0"/>
              </a:rPr>
              <a:t>                  RECOMMENDATIONS</a:t>
            </a:r>
            <a:endParaRPr lang="en-US" sz="3700" b="1"/>
          </a:p>
        </p:txBody>
      </p:sp>
      <p:sp>
        <p:nvSpPr>
          <p:cNvPr id="3" name="Content Placeholder 2">
            <a:extLst>
              <a:ext uri="{FF2B5EF4-FFF2-40B4-BE49-F238E27FC236}">
                <a16:creationId xmlns:a16="http://schemas.microsoft.com/office/drawing/2014/main" id="{2CF2DD86-27AD-1B8F-CCB7-29B2D8931593}"/>
              </a:ext>
            </a:extLst>
          </p:cNvPr>
          <p:cNvSpPr>
            <a:spLocks noGrp="1"/>
          </p:cNvSpPr>
          <p:nvPr>
            <p:ph idx="1"/>
          </p:nvPr>
        </p:nvSpPr>
        <p:spPr>
          <a:xfrm>
            <a:off x="838200" y="2333297"/>
            <a:ext cx="5542935" cy="3843666"/>
          </a:xfrm>
        </p:spPr>
        <p:txBody>
          <a:bodyPr>
            <a:normAutofit/>
          </a:bodyPr>
          <a:lstStyle/>
          <a:p>
            <a:r>
              <a:rPr lang="en-US" sz="2000" dirty="0">
                <a:effectLst/>
                <a:latin typeface="Times New Roman" panose="02020603050405020304" pitchFamily="18" charset="0"/>
                <a:cs typeface="Times New Roman" panose="02020603050405020304" pitchFamily="18" charset="0"/>
              </a:rPr>
              <a:t>Invest in improved weather monitoring systems and provide real-time alerts to drivers to encourage safer driving during adverse weather conditions.</a:t>
            </a:r>
          </a:p>
          <a:p>
            <a:pPr>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Implement targeted road safety campaigns and infrastructure improvements in rural areas to reduce the proportion of severe accidents. </a:t>
            </a:r>
          </a:p>
          <a:p>
            <a:pPr>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Enhance safety measures at high-risk road types, such as installing traffic signals, improving signage, and implementing speed reduction measures.</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descr="Blank road sign">
            <a:extLst>
              <a:ext uri="{FF2B5EF4-FFF2-40B4-BE49-F238E27FC236}">
                <a16:creationId xmlns:a16="http://schemas.microsoft.com/office/drawing/2014/main" id="{8E4CD0D1-1493-1875-9DF8-1774FDA41BE7}"/>
              </a:ext>
            </a:extLst>
          </p:cNvPr>
          <p:cNvPicPr>
            <a:picLocks noChangeAspect="1"/>
          </p:cNvPicPr>
          <p:nvPr/>
        </p:nvPicPr>
        <p:blipFill rotWithShape="1">
          <a:blip r:embed="rId2"/>
          <a:srcRect l="23924" r="18038" b="-1"/>
          <a:stretch/>
        </p:blipFill>
        <p:spPr>
          <a:xfrm>
            <a:off x="6950516" y="10"/>
            <a:ext cx="5251316"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8265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a:extLst>
              <a:ext uri="{FF2B5EF4-FFF2-40B4-BE49-F238E27FC236}">
                <a16:creationId xmlns:a16="http://schemas.microsoft.com/office/drawing/2014/main" id="{61B151CC-F2E8-58A9-32E1-5D90376D7CEE}"/>
              </a:ext>
            </a:extLst>
          </p:cNvPr>
          <p:cNvPicPr>
            <a:picLocks noChangeAspect="1"/>
          </p:cNvPicPr>
          <p:nvPr/>
        </p:nvPicPr>
        <p:blipFill rotWithShape="1">
          <a:blip r:embed="rId2"/>
          <a:srcRect l="178" r="5705" b="-1"/>
          <a:stretch/>
        </p:blipFill>
        <p:spPr>
          <a:xfrm>
            <a:off x="5337544" y="10"/>
            <a:ext cx="6854454"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75BCB-CD56-54DD-903E-24E21FDAAEC7}"/>
              </a:ext>
            </a:extLst>
          </p:cNvPr>
          <p:cNvSpPr>
            <a:spLocks noGrp="1"/>
          </p:cNvSpPr>
          <p:nvPr>
            <p:ph type="title"/>
          </p:nvPr>
        </p:nvSpPr>
        <p:spPr>
          <a:xfrm>
            <a:off x="838200" y="1"/>
            <a:ext cx="8082516" cy="1339702"/>
          </a:xfrm>
        </p:spPr>
        <p:txBody>
          <a:bodyPr>
            <a:normAutofit/>
          </a:bodyPr>
          <a:lstStyle/>
          <a:p>
            <a:r>
              <a:rPr lang="en-US" sz="3400" b="1" dirty="0">
                <a:latin typeface="Times New Roman" panose="02020603050405020304" pitchFamily="18" charset="0"/>
                <a:cs typeface="Times New Roman" panose="02020603050405020304" pitchFamily="18" charset="0"/>
              </a:rPr>
              <a:t>               FUTURE</a:t>
            </a:r>
            <a:r>
              <a:rPr lang="en-US" sz="3400" dirty="0">
                <a:latin typeface="Times New Roman" panose="02020603050405020304" pitchFamily="18" charset="0"/>
                <a:cs typeface="Times New Roman" panose="02020603050405020304" pitchFamily="18" charset="0"/>
              </a:rPr>
              <a:t> </a:t>
            </a:r>
            <a:r>
              <a:rPr lang="en-US" sz="3400" b="1" dirty="0">
                <a:latin typeface="Times New Roman" panose="02020603050405020304" pitchFamily="18" charset="0"/>
                <a:cs typeface="Times New Roman" panose="02020603050405020304" pitchFamily="18" charset="0"/>
              </a:rPr>
              <a:t>OPPORTUNITIES</a:t>
            </a:r>
          </a:p>
        </p:txBody>
      </p:sp>
      <p:sp>
        <p:nvSpPr>
          <p:cNvPr id="3" name="Content Placeholder 2">
            <a:extLst>
              <a:ext uri="{FF2B5EF4-FFF2-40B4-BE49-F238E27FC236}">
                <a16:creationId xmlns:a16="http://schemas.microsoft.com/office/drawing/2014/main" id="{D9B1BBD9-1565-BFF0-BE59-299AAD8E3279}"/>
              </a:ext>
            </a:extLst>
          </p:cNvPr>
          <p:cNvSpPr>
            <a:spLocks noGrp="1"/>
          </p:cNvSpPr>
          <p:nvPr>
            <p:ph idx="1"/>
          </p:nvPr>
        </p:nvSpPr>
        <p:spPr>
          <a:xfrm>
            <a:off x="838200" y="1063256"/>
            <a:ext cx="7387214" cy="5113707"/>
          </a:xfrm>
        </p:spPr>
        <p:txBody>
          <a:bodyPr>
            <a:normAutofit fontScale="92500"/>
          </a:bodyPr>
          <a:lstStyle/>
          <a:p>
            <a:r>
              <a:rPr lang="en-US" sz="2400" b="1" dirty="0">
                <a:latin typeface="Times New Roman" panose="02020603050405020304" pitchFamily="18" charset="0"/>
                <a:cs typeface="Times New Roman" panose="02020603050405020304" pitchFamily="18" charset="0"/>
              </a:rPr>
              <a:t>Advancements in Sensor Technologies:</a:t>
            </a:r>
          </a:p>
          <a:p>
            <a:pPr marL="0" indent="0">
              <a:buNone/>
            </a:pPr>
            <a:r>
              <a:rPr lang="en-US" sz="2400" dirty="0">
                <a:latin typeface="Times New Roman" panose="02020603050405020304" pitchFamily="18" charset="0"/>
                <a:cs typeface="Times New Roman" panose="02020603050405020304" pitchFamily="18" charset="0"/>
              </a:rPr>
              <a:t>The integration of more advanced sensors in vehicles and on road infrastructure can provide richer real-time data for accident analysis.</a:t>
            </a:r>
          </a:p>
          <a:p>
            <a:r>
              <a:rPr lang="en-US" sz="2400" b="1" dirty="0">
                <a:latin typeface="Times New Roman" panose="02020603050405020304" pitchFamily="18" charset="0"/>
                <a:cs typeface="Times New Roman" panose="02020603050405020304" pitchFamily="18" charset="0"/>
              </a:rPr>
              <a:t>IoT and Vehicle-to-Everything (V2X) Communication:</a:t>
            </a:r>
          </a:p>
          <a:p>
            <a:pPr marL="0" indent="0">
              <a:buNone/>
            </a:pPr>
            <a:r>
              <a:rPr lang="en-US" sz="2400" dirty="0">
                <a:latin typeface="Times New Roman" panose="02020603050405020304" pitchFamily="18" charset="0"/>
                <a:cs typeface="Times New Roman" panose="02020603050405020304" pitchFamily="18" charset="0"/>
              </a:rPr>
              <a:t>The growth of IoT and V2X communication can enable seamless information exchange between vehicles, infrastructure, and other connected devices, contributing to a more comprehensive accident severity analysis.</a:t>
            </a:r>
          </a:p>
          <a:p>
            <a:r>
              <a:rPr lang="en-US" sz="2400" b="1" dirty="0">
                <a:latin typeface="Times New Roman" panose="02020603050405020304" pitchFamily="18" charset="0"/>
                <a:cs typeface="Times New Roman" panose="02020603050405020304" pitchFamily="18" charset="0"/>
              </a:rPr>
              <a:t>Blockchain for Data Security:</a:t>
            </a:r>
          </a:p>
          <a:p>
            <a:pPr marL="0" indent="0">
              <a:buNone/>
            </a:pPr>
            <a:r>
              <a:rPr lang="en-US" sz="2400" dirty="0">
                <a:latin typeface="Times New Roman" panose="02020603050405020304" pitchFamily="18" charset="0"/>
                <a:cs typeface="Times New Roman" panose="02020603050405020304" pitchFamily="18" charset="0"/>
              </a:rPr>
              <a:t>The adoption of blockchain technology can enhance the security and integrity of the data used in accident severity analysis, ensuring trustworthiness and preventing data tampering.</a:t>
            </a:r>
          </a:p>
          <a:p>
            <a:pPr marL="0" indent="0">
              <a:buNone/>
            </a:pPr>
            <a:endParaRPr lang="en-US" sz="1300" dirty="0"/>
          </a:p>
        </p:txBody>
      </p:sp>
    </p:spTree>
    <p:extLst>
      <p:ext uri="{BB962C8B-B14F-4D97-AF65-F5344CB8AC3E}">
        <p14:creationId xmlns:p14="http://schemas.microsoft.com/office/powerpoint/2010/main" val="3249678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BDBE8-5B50-0B48-0F50-D97946EF7C5F}"/>
              </a:ext>
            </a:extLst>
          </p:cNvPr>
          <p:cNvSpPr>
            <a:spLocks noGrp="1"/>
          </p:cNvSpPr>
          <p:nvPr>
            <p:ph type="title"/>
          </p:nvPr>
        </p:nvSpPr>
        <p:spPr>
          <a:xfrm>
            <a:off x="382773" y="382773"/>
            <a:ext cx="6028660" cy="839971"/>
          </a:xfrm>
        </p:spPr>
        <p:txBody>
          <a:bodyPr>
            <a:normAutofit/>
          </a:bodyPr>
          <a:lstStyle/>
          <a:p>
            <a:r>
              <a:rPr lang="en-US" sz="4000" b="1" dirty="0">
                <a:latin typeface="Times New Roman" panose="02020603050405020304" pitchFamily="18" charset="0"/>
                <a:cs typeface="Times New Roman" panose="02020603050405020304" pitchFamily="18" charset="0"/>
              </a:rPr>
              <a:t>        CHALLENGES</a:t>
            </a:r>
            <a:endParaRPr lang="en-US" sz="4000" dirty="0"/>
          </a:p>
        </p:txBody>
      </p:sp>
      <p:sp>
        <p:nvSpPr>
          <p:cNvPr id="3" name="Content Placeholder 2">
            <a:extLst>
              <a:ext uri="{FF2B5EF4-FFF2-40B4-BE49-F238E27FC236}">
                <a16:creationId xmlns:a16="http://schemas.microsoft.com/office/drawing/2014/main" id="{0204E21E-28B0-D944-E672-3A4CEF1DEA1F}"/>
              </a:ext>
            </a:extLst>
          </p:cNvPr>
          <p:cNvSpPr>
            <a:spLocks noGrp="1"/>
          </p:cNvSpPr>
          <p:nvPr>
            <p:ph idx="1"/>
          </p:nvPr>
        </p:nvSpPr>
        <p:spPr>
          <a:xfrm>
            <a:off x="382772" y="1222744"/>
            <a:ext cx="6028661" cy="5020999"/>
          </a:xfrm>
        </p:spPr>
        <p:txBody>
          <a:bodyPr>
            <a:normAutofit/>
          </a:bodyPr>
          <a:lstStyle/>
          <a:p>
            <a:pPr marL="0" indent="0" eaLnBrk="1" hangingPunct="1">
              <a:buFont typeface="Arial" panose="020B0604020202020204" pitchFamily="34" charset="0"/>
              <a:buNone/>
            </a:pPr>
            <a:r>
              <a:rPr lang="en-US" altLang="en-US" sz="2400" dirty="0"/>
              <a:t>1. INCOMPLETE OR INACCURATE DATA</a:t>
            </a:r>
          </a:p>
          <a:p>
            <a:pPr marL="0" indent="0" eaLnBrk="1" hangingPunct="1">
              <a:buFont typeface="Arial" panose="020B0604020202020204" pitchFamily="34" charset="0"/>
              <a:buNone/>
            </a:pPr>
            <a:r>
              <a:rPr lang="en-US" altLang="en-US" sz="2400" dirty="0"/>
              <a:t>2.DATA INTEGRATION CHALLENGES</a:t>
            </a:r>
          </a:p>
          <a:p>
            <a:pPr marL="0" indent="0" eaLnBrk="1" hangingPunct="1">
              <a:buFont typeface="Arial" panose="020B0604020202020204" pitchFamily="34" charset="0"/>
              <a:buNone/>
            </a:pPr>
            <a:r>
              <a:rPr lang="en-US" altLang="en-US" sz="2400" dirty="0"/>
              <a:t>3.COMPLEXITY OF VARIABLES</a:t>
            </a:r>
          </a:p>
          <a:p>
            <a:pPr marL="0" indent="0">
              <a:buNone/>
            </a:pPr>
            <a:endParaRPr lang="en-US" sz="1300" b="1" dirty="0">
              <a:latin typeface="Times New Roman" panose="02020603050405020304" pitchFamily="18" charset="0"/>
              <a:cs typeface="Times New Roman" panose="02020603050405020304" pitchFamily="18" charset="0"/>
            </a:endParaRPr>
          </a:p>
        </p:txBody>
      </p:sp>
      <p:pic>
        <p:nvPicPr>
          <p:cNvPr id="5" name="Picture 4" descr="Boxes and roller conveyor">
            <a:extLst>
              <a:ext uri="{FF2B5EF4-FFF2-40B4-BE49-F238E27FC236}">
                <a16:creationId xmlns:a16="http://schemas.microsoft.com/office/drawing/2014/main" id="{7DCD3974-BF01-C1EA-BAF3-48017FF40B20}"/>
              </a:ext>
            </a:extLst>
          </p:cNvPr>
          <p:cNvPicPr>
            <a:picLocks noChangeAspect="1"/>
          </p:cNvPicPr>
          <p:nvPr/>
        </p:nvPicPr>
        <p:blipFill rotWithShape="1">
          <a:blip r:embed="rId2"/>
          <a:srcRect l="6550" r="14911"/>
          <a:stretch/>
        </p:blipFill>
        <p:spPr>
          <a:xfrm>
            <a:off x="6414483" y="0"/>
            <a:ext cx="5777517" cy="6858000"/>
          </a:xfrm>
          <a:prstGeom prst="rect">
            <a:avLst/>
          </a:prstGeom>
          <a:effectLst/>
        </p:spPr>
      </p:pic>
    </p:spTree>
    <p:extLst>
      <p:ext uri="{BB962C8B-B14F-4D97-AF65-F5344CB8AC3E}">
        <p14:creationId xmlns:p14="http://schemas.microsoft.com/office/powerpoint/2010/main" val="2862469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F7C91-C8E6-4E47-1EB9-9BD13C84ED1C}"/>
              </a:ext>
            </a:extLst>
          </p:cNvPr>
          <p:cNvSpPr>
            <a:spLocks noGrp="1"/>
          </p:cNvSpPr>
          <p:nvPr>
            <p:ph type="title"/>
          </p:nvPr>
        </p:nvSpPr>
        <p:spPr>
          <a:xfrm>
            <a:off x="838201" y="365125"/>
            <a:ext cx="5251316" cy="1807305"/>
          </a:xfrm>
        </p:spPr>
        <p:txBody>
          <a:bodyPr>
            <a:normAutofit/>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5347F28D-68E9-3543-36BC-2B29E3FACAA6}"/>
              </a:ext>
            </a:extLst>
          </p:cNvPr>
          <p:cNvSpPr>
            <a:spLocks noGrp="1"/>
          </p:cNvSpPr>
          <p:nvPr>
            <p:ph idx="1"/>
          </p:nvPr>
        </p:nvSpPr>
        <p:spPr>
          <a:xfrm>
            <a:off x="838201" y="1979336"/>
            <a:ext cx="6535993" cy="3843666"/>
          </a:xfrm>
        </p:spPr>
        <p:txBody>
          <a:bodyPr>
            <a:normAutofit/>
          </a:bodyPr>
          <a:lstStyle/>
          <a:p>
            <a:pPr marL="0" indent="0" eaLnBrk="1" fontAlgn="auto" hangingPunct="1">
              <a:buFont typeface="Arial" panose="020B0604020202020204" pitchFamily="34" charset="0"/>
              <a:buNone/>
              <a:defRPr/>
            </a:pPr>
            <a:r>
              <a:rPr lang="en-US" sz="1800" dirty="0">
                <a:ln w="9525" cap="flat" cmpd="sng" algn="ctr">
                  <a:noFill/>
                  <a:prstDash val="solid"/>
                  <a:round/>
                  <a:headEnd type="none" w="med" len="med"/>
                  <a:tailEnd type="none" w="med" len="med"/>
                </a:ln>
                <a:latin typeface="Times New Roman" panose="02020603050405020304" pitchFamily="18" charset="0"/>
                <a:cs typeface="Times New Roman" panose="02020603050405020304" pitchFamily="18" charset="0"/>
                <a:sym typeface="Wingdings"/>
              </a:rPr>
              <a:t>The initiative served as a basis for suggestions based on evidence in addition to deepening our understanding of the elements that lead to accidents. These recommendations—which originate from spatial studies and predictive models—may direct focused initiatives and policy modifications, which would ultimately improve road safety and lessen the severity of accidents.</a:t>
            </a:r>
            <a:endParaRPr lang="en-US" sz="1800" dirty="0">
              <a:latin typeface="Times New Roman" panose="02020603050405020304" pitchFamily="18" charset="0"/>
              <a:cs typeface="Times New Roman" panose="02020603050405020304" pitchFamily="18" charset="0"/>
            </a:endParaRPr>
          </a:p>
          <a:p>
            <a:pPr eaLnBrk="1" fontAlgn="auto" hangingPunct="1">
              <a:defRPr/>
            </a:pPr>
            <a:endParaRPr lang="en-US" sz="1800" dirty="0">
              <a:latin typeface="Times New Roman" panose="02020603050405020304" pitchFamily="18" charset="0"/>
              <a:cs typeface="Times New Roman" panose="02020603050405020304" pitchFamily="18" charset="0"/>
            </a:endParaRPr>
          </a:p>
          <a:p>
            <a:pPr marL="0" indent="0" eaLnBrk="1" fontAlgn="auto" hangingPunct="1">
              <a:buFont typeface="Arial" panose="020B0604020202020204" pitchFamily="34" charset="0"/>
              <a:buNone/>
              <a:defRPr/>
            </a:pPr>
            <a:r>
              <a:rPr lang="en-US" sz="1800" dirty="0">
                <a:ln w="9525" cap="flat" cmpd="sng" algn="ctr">
                  <a:noFill/>
                  <a:prstDash val="solid"/>
                  <a:round/>
                  <a:headEnd type="none" w="med" len="med"/>
                  <a:tailEnd type="none" w="med" len="med"/>
                </a:ln>
                <a:latin typeface="Times New Roman" panose="02020603050405020304" pitchFamily="18" charset="0"/>
                <a:cs typeface="Times New Roman" panose="02020603050405020304" pitchFamily="18" charset="0"/>
                <a:sym typeface="Wingdings"/>
              </a:rPr>
              <a:t>The knowledge gathered from this initiative will be a useful tool in the future for developing strategies related to road safety. Developing more robust and safe transportation systems will require utilizing technological breakthroughs and adopting a comprehensive view of road dynamics. In the area of traffic safety, this project represents a major step toward promoting a culture of safety, informed decision-making, and ongoing development.</a:t>
            </a:r>
            <a:endParaRPr lang="en-US" sz="1800" dirty="0">
              <a:latin typeface="Times New Roman" panose="02020603050405020304" pitchFamily="18" charset="0"/>
              <a:cs typeface="Times New Roman" panose="02020603050405020304" pitchFamily="18" charset="0"/>
            </a:endParaRPr>
          </a:p>
          <a:p>
            <a:endParaRPr lang="en-US" sz="1400" dirty="0"/>
          </a:p>
        </p:txBody>
      </p:sp>
      <p:pic>
        <p:nvPicPr>
          <p:cNvPr id="5" name="Picture 4" descr="Time compass on hand">
            <a:extLst>
              <a:ext uri="{FF2B5EF4-FFF2-40B4-BE49-F238E27FC236}">
                <a16:creationId xmlns:a16="http://schemas.microsoft.com/office/drawing/2014/main" id="{DBC0AEE5-8007-4F3A-E9BF-6FC644C42736}"/>
              </a:ext>
            </a:extLst>
          </p:cNvPr>
          <p:cNvPicPr>
            <a:picLocks noChangeAspect="1"/>
          </p:cNvPicPr>
          <p:nvPr/>
        </p:nvPicPr>
        <p:blipFill rotWithShape="1">
          <a:blip r:embed="rId2"/>
          <a:srcRect l="14711" r="27470"/>
          <a:stretch/>
        </p:blipFill>
        <p:spPr>
          <a:xfrm>
            <a:off x="7767484" y="10"/>
            <a:ext cx="4424516"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93094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Exclamation mark on a yellow background">
            <a:extLst>
              <a:ext uri="{FF2B5EF4-FFF2-40B4-BE49-F238E27FC236}">
                <a16:creationId xmlns:a16="http://schemas.microsoft.com/office/drawing/2014/main" id="{2F8EB328-51E6-C160-D4F9-F557CA9004D2}"/>
              </a:ext>
            </a:extLst>
          </p:cNvPr>
          <p:cNvPicPr>
            <a:picLocks noChangeAspect="1"/>
          </p:cNvPicPr>
          <p:nvPr/>
        </p:nvPicPr>
        <p:blipFill rotWithShape="1">
          <a:blip r:embed="rId2"/>
          <a:srcRect t="5436"/>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55D5DE-5FB0-0A95-15B1-64BDDDA38C25}"/>
              </a:ext>
            </a:extLst>
          </p:cNvPr>
          <p:cNvSpPr>
            <a:spLocks noGrp="1"/>
          </p:cNvSpPr>
          <p:nvPr>
            <p:ph type="title"/>
          </p:nvPr>
        </p:nvSpPr>
        <p:spPr>
          <a:xfrm>
            <a:off x="1061483" y="298264"/>
            <a:ext cx="3822189" cy="765545"/>
          </a:xfrm>
        </p:spPr>
        <p:txBody>
          <a:bodyPr>
            <a:normAutofit fontScale="90000"/>
          </a:bodyPr>
          <a:lstStyle/>
          <a:p>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0B178B6D-9FAE-EFBD-CA86-967B75B80D0F}"/>
              </a:ext>
            </a:extLst>
          </p:cNvPr>
          <p:cNvSpPr>
            <a:spLocks noGrp="1"/>
          </p:cNvSpPr>
          <p:nvPr>
            <p:ph idx="1"/>
          </p:nvPr>
        </p:nvSpPr>
        <p:spPr>
          <a:xfrm>
            <a:off x="838200" y="1212112"/>
            <a:ext cx="4648200" cy="4964851"/>
          </a:xfrm>
        </p:spPr>
        <p:txBody>
          <a:bodyPr>
            <a:normAutofit/>
          </a:bodyPr>
          <a:lstStyle/>
          <a:p>
            <a:r>
              <a:rPr lang="en-US" sz="1700" dirty="0">
                <a:effectLst/>
                <a:latin typeface="Times New Roman" panose="02020603050405020304" pitchFamily="18" charset="0"/>
              </a:rPr>
              <a:t>Eboli, L., </a:t>
            </a:r>
            <a:r>
              <a:rPr lang="en-US" sz="1700" dirty="0" err="1">
                <a:effectLst/>
                <a:latin typeface="Times New Roman" panose="02020603050405020304" pitchFamily="18" charset="0"/>
              </a:rPr>
              <a:t>Forciniti</a:t>
            </a:r>
            <a:r>
              <a:rPr lang="en-US" sz="1700" dirty="0">
                <a:effectLst/>
                <a:latin typeface="Times New Roman" panose="02020603050405020304" pitchFamily="18" charset="0"/>
              </a:rPr>
              <a:t>, C., &amp; </a:t>
            </a:r>
            <a:r>
              <a:rPr lang="en-US" sz="1700" dirty="0" err="1">
                <a:effectLst/>
                <a:latin typeface="Times New Roman" panose="02020603050405020304" pitchFamily="18" charset="0"/>
              </a:rPr>
              <a:t>Mazzulla</a:t>
            </a:r>
            <a:r>
              <a:rPr lang="en-US" sz="1700" dirty="0">
                <a:effectLst/>
                <a:latin typeface="Times New Roman" panose="02020603050405020304" pitchFamily="18" charset="0"/>
              </a:rPr>
              <a:t>, G. (2020). Factors influencing accident severity: an analysis by road accident type. </a:t>
            </a:r>
            <a:r>
              <a:rPr lang="en-US" sz="1700" i="1" dirty="0">
                <a:effectLst/>
                <a:latin typeface="Times New Roman" panose="02020603050405020304" pitchFamily="18" charset="0"/>
              </a:rPr>
              <a:t>Transportation Research Procedia</a:t>
            </a:r>
            <a:r>
              <a:rPr lang="en-US" sz="1700" dirty="0">
                <a:effectLst/>
                <a:latin typeface="Times New Roman" panose="02020603050405020304" pitchFamily="18" charset="0"/>
              </a:rPr>
              <a:t>, </a:t>
            </a:r>
            <a:r>
              <a:rPr lang="en-US" sz="1700" i="1" dirty="0">
                <a:effectLst/>
                <a:latin typeface="Times New Roman" panose="02020603050405020304" pitchFamily="18" charset="0"/>
              </a:rPr>
              <a:t>47</a:t>
            </a:r>
            <a:r>
              <a:rPr lang="en-US" sz="1700" dirty="0">
                <a:effectLst/>
                <a:latin typeface="Times New Roman" panose="02020603050405020304" pitchFamily="18" charset="0"/>
              </a:rPr>
              <a:t>, 449–456. https://</a:t>
            </a:r>
            <a:r>
              <a:rPr lang="en-US" sz="1700" dirty="0" err="1">
                <a:effectLst/>
                <a:latin typeface="Times New Roman" panose="02020603050405020304" pitchFamily="18" charset="0"/>
              </a:rPr>
              <a:t>doi.org</a:t>
            </a:r>
            <a:r>
              <a:rPr lang="en-US" sz="1700" dirty="0">
                <a:effectLst/>
                <a:latin typeface="Times New Roman" panose="02020603050405020304" pitchFamily="18" charset="0"/>
              </a:rPr>
              <a:t>/10.1016/j.trpro.2020.03.120</a:t>
            </a:r>
          </a:p>
          <a:p>
            <a:r>
              <a:rPr lang="en-US" sz="1700" dirty="0">
                <a:effectLst/>
                <a:latin typeface="Times New Roman" panose="02020603050405020304" pitchFamily="18" charset="0"/>
              </a:rPr>
              <a:t>Chand, A., Jayesh, S., &amp; </a:t>
            </a:r>
            <a:r>
              <a:rPr lang="en-US" sz="1700" dirty="0" err="1">
                <a:effectLst/>
                <a:latin typeface="Times New Roman" panose="02020603050405020304" pitchFamily="18" charset="0"/>
              </a:rPr>
              <a:t>Bhasi</a:t>
            </a:r>
            <a:r>
              <a:rPr lang="en-US" sz="1700" dirty="0">
                <a:effectLst/>
                <a:latin typeface="Times New Roman" panose="02020603050405020304" pitchFamily="18" charset="0"/>
              </a:rPr>
              <a:t>, A. (2021). Road traffic accidents: An overview of data sources, analysis techniques and contributing factors. </a:t>
            </a:r>
            <a:r>
              <a:rPr lang="en-US" sz="1700" i="1" dirty="0">
                <a:effectLst/>
                <a:latin typeface="Times New Roman" panose="02020603050405020304" pitchFamily="18" charset="0"/>
              </a:rPr>
              <a:t>Materials Today: Proceedings</a:t>
            </a:r>
            <a:r>
              <a:rPr lang="en-US" sz="1700" dirty="0">
                <a:effectLst/>
                <a:latin typeface="Times New Roman" panose="02020603050405020304" pitchFamily="18" charset="0"/>
              </a:rPr>
              <a:t>, </a:t>
            </a:r>
            <a:r>
              <a:rPr lang="en-US" sz="1700" i="1" dirty="0">
                <a:effectLst/>
                <a:latin typeface="Times New Roman" panose="02020603050405020304" pitchFamily="18" charset="0"/>
              </a:rPr>
              <a:t>47</a:t>
            </a:r>
            <a:r>
              <a:rPr lang="en-US" sz="1700" dirty="0">
                <a:effectLst/>
                <a:latin typeface="Times New Roman" panose="02020603050405020304" pitchFamily="18" charset="0"/>
              </a:rPr>
              <a:t>, 5135–5141. https://</a:t>
            </a:r>
            <a:r>
              <a:rPr lang="en-US" sz="1700" dirty="0" err="1">
                <a:effectLst/>
                <a:latin typeface="Times New Roman" panose="02020603050405020304" pitchFamily="18" charset="0"/>
              </a:rPr>
              <a:t>doi.org</a:t>
            </a:r>
            <a:r>
              <a:rPr lang="en-US" sz="1700" dirty="0">
                <a:effectLst/>
                <a:latin typeface="Times New Roman" panose="02020603050405020304" pitchFamily="18" charset="0"/>
              </a:rPr>
              <a:t>/10.1016/j.matpr.2021.05.415</a:t>
            </a:r>
          </a:p>
          <a:p>
            <a:endParaRPr lang="en-US" sz="1700" dirty="0"/>
          </a:p>
        </p:txBody>
      </p:sp>
    </p:spTree>
    <p:extLst>
      <p:ext uri="{BB962C8B-B14F-4D97-AF65-F5344CB8AC3E}">
        <p14:creationId xmlns:p14="http://schemas.microsoft.com/office/powerpoint/2010/main" val="3378520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8541D-4E5F-B3B8-4F54-BC25C1689F59}"/>
              </a:ext>
            </a:extLst>
          </p:cNvPr>
          <p:cNvSpPr>
            <a:spLocks noGrp="1"/>
          </p:cNvSpPr>
          <p:nvPr>
            <p:ph type="title"/>
          </p:nvPr>
        </p:nvSpPr>
        <p:spPr>
          <a:xfrm>
            <a:off x="838201" y="365125"/>
            <a:ext cx="5251316" cy="1807305"/>
          </a:xfrm>
        </p:spPr>
        <p:txBody>
          <a:bodyPr>
            <a:normAutofit/>
          </a:bodyPr>
          <a:lstStyle/>
          <a:p>
            <a:r>
              <a:rPr lang="en-US" dirty="0">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D4E114CA-D7D2-F2A6-9B2D-A9AABAB3BA45}"/>
              </a:ext>
            </a:extLst>
          </p:cNvPr>
          <p:cNvSpPr>
            <a:spLocks noGrp="1"/>
          </p:cNvSpPr>
          <p:nvPr>
            <p:ph idx="1"/>
          </p:nvPr>
        </p:nvSpPr>
        <p:spPr>
          <a:xfrm>
            <a:off x="838200" y="2172430"/>
            <a:ext cx="4883691" cy="4320445"/>
          </a:xfrm>
        </p:spPr>
        <p:txBody>
          <a:bodyPr>
            <a:normAutofit/>
          </a:bodyPr>
          <a:lstStyle/>
          <a:p>
            <a:r>
              <a:rPr lang="en-US" sz="2000" dirty="0">
                <a:latin typeface="Times New Roman" panose="02020603050405020304" pitchFamily="18" charset="0"/>
                <a:cs typeface="Times New Roman" panose="02020603050405020304" pitchFamily="18" charset="0"/>
              </a:rPr>
              <a:t>INTRODUCTION</a:t>
            </a:r>
          </a:p>
          <a:p>
            <a:r>
              <a:rPr lang="en-US" sz="2000" dirty="0">
                <a:latin typeface="Times New Roman" panose="02020603050405020304" pitchFamily="18" charset="0"/>
                <a:cs typeface="Times New Roman" panose="02020603050405020304" pitchFamily="18" charset="0"/>
              </a:rPr>
              <a:t>DATA SOURCES AND COLLECTION</a:t>
            </a:r>
          </a:p>
          <a:p>
            <a:r>
              <a:rPr lang="en-US" sz="2000" dirty="0">
                <a:latin typeface="Times New Roman" panose="02020603050405020304" pitchFamily="18" charset="0"/>
                <a:cs typeface="Times New Roman" panose="02020603050405020304" pitchFamily="18" charset="0"/>
              </a:rPr>
              <a:t>PROJECT OBJECTIVES AND GOALS</a:t>
            </a:r>
          </a:p>
          <a:p>
            <a:r>
              <a:rPr lang="en-US" sz="2000" dirty="0">
                <a:latin typeface="Times New Roman" panose="02020603050405020304" pitchFamily="18" charset="0"/>
                <a:cs typeface="Times New Roman" panose="02020603050405020304" pitchFamily="18" charset="0"/>
              </a:rPr>
              <a:t>TOOLS AND TECHNOLOGIES</a:t>
            </a:r>
          </a:p>
          <a:p>
            <a:r>
              <a:rPr lang="en-US" sz="2000" dirty="0">
                <a:latin typeface="Times New Roman" panose="02020603050405020304" pitchFamily="18" charset="0"/>
                <a:cs typeface="Times New Roman" panose="02020603050405020304" pitchFamily="18" charset="0"/>
              </a:rPr>
              <a:t>DATA EXPLORATION</a:t>
            </a:r>
          </a:p>
          <a:p>
            <a:r>
              <a:rPr lang="en-US" sz="2000" dirty="0">
                <a:latin typeface="Times New Roman" panose="02020603050405020304" pitchFamily="18" charset="0"/>
                <a:cs typeface="Times New Roman" panose="02020603050405020304" pitchFamily="18" charset="0"/>
              </a:rPr>
              <a:t>RECOMMENDATIONS</a:t>
            </a:r>
          </a:p>
          <a:p>
            <a:r>
              <a:rPr lang="en-US" sz="2000" dirty="0">
                <a:latin typeface="Times New Roman" panose="02020603050405020304" pitchFamily="18" charset="0"/>
                <a:cs typeface="Times New Roman" panose="02020603050405020304" pitchFamily="18" charset="0"/>
              </a:rPr>
              <a:t>FUTURE OPPORTUNITIES</a:t>
            </a:r>
          </a:p>
          <a:p>
            <a:r>
              <a:rPr lang="en-US" sz="2000" dirty="0">
                <a:latin typeface="Times New Roman" panose="02020603050405020304" pitchFamily="18" charset="0"/>
                <a:cs typeface="Times New Roman" panose="02020603050405020304" pitchFamily="18" charset="0"/>
              </a:rPr>
              <a:t> CHALLENGES</a:t>
            </a:r>
          </a:p>
          <a:p>
            <a:r>
              <a:rPr lang="en-US" sz="2000" dirty="0">
                <a:latin typeface="Times New Roman" panose="02020603050405020304" pitchFamily="18" charset="0"/>
                <a:cs typeface="Times New Roman" panose="02020603050405020304" pitchFamily="18" charset="0"/>
              </a:rPr>
              <a:t>CONCLUSION</a:t>
            </a:r>
          </a:p>
          <a:p>
            <a:r>
              <a:rPr lang="en-US" sz="2000" dirty="0">
                <a:latin typeface="Times New Roman" panose="02020603050405020304" pitchFamily="18" charset="0"/>
                <a:cs typeface="Times New Roman" panose="02020603050405020304" pitchFamily="18" charset="0"/>
              </a:rPr>
              <a:t>REFERENCES</a:t>
            </a:r>
          </a:p>
        </p:txBody>
      </p:sp>
      <p:pic>
        <p:nvPicPr>
          <p:cNvPr id="5" name="Picture 4" descr="School and office supplies">
            <a:extLst>
              <a:ext uri="{FF2B5EF4-FFF2-40B4-BE49-F238E27FC236}">
                <a16:creationId xmlns:a16="http://schemas.microsoft.com/office/drawing/2014/main" id="{715310AF-61EB-60B6-2E90-C2877A80B5E3}"/>
              </a:ext>
            </a:extLst>
          </p:cNvPr>
          <p:cNvPicPr>
            <a:picLocks noChangeAspect="1"/>
          </p:cNvPicPr>
          <p:nvPr/>
        </p:nvPicPr>
        <p:blipFill rotWithShape="1">
          <a:blip r:embed="rId2"/>
          <a:srcRect l="35838" r="6124" b="-1"/>
          <a:stretch/>
        </p:blipFill>
        <p:spPr>
          <a:xfrm>
            <a:off x="5724939" y="10"/>
            <a:ext cx="6467061"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43408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84F5A557-6524-CBD6-76C8-6A6FE1B034B0}"/>
              </a:ext>
            </a:extLst>
          </p:cNvPr>
          <p:cNvPicPr>
            <a:picLocks noChangeAspect="1"/>
          </p:cNvPicPr>
          <p:nvPr/>
        </p:nvPicPr>
        <p:blipFill rotWithShape="1">
          <a:blip r:embed="rId2"/>
          <a:srcRect t="2051" b="3385"/>
          <a:stretch/>
        </p:blipFill>
        <p:spPr>
          <a:xfrm>
            <a:off x="1350335" y="1"/>
            <a:ext cx="10838616" cy="6857999"/>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5423DB-5636-3E4E-6E9B-99586D9A037F}"/>
              </a:ext>
            </a:extLst>
          </p:cNvPr>
          <p:cNvSpPr>
            <a:spLocks noGrp="1"/>
          </p:cNvSpPr>
          <p:nvPr>
            <p:ph idx="1"/>
          </p:nvPr>
        </p:nvSpPr>
        <p:spPr>
          <a:xfrm>
            <a:off x="838200" y="2434201"/>
            <a:ext cx="7125586" cy="3742762"/>
          </a:xfrm>
        </p:spPr>
        <p:txBody>
          <a:bodyPr>
            <a:normAutofit/>
          </a:bodyPr>
          <a:lstStyle/>
          <a:p>
            <a:pPr marL="0" indent="0">
              <a:buNone/>
            </a:pPr>
            <a:r>
              <a:rPr lang="en-US" sz="2000" dirty="0"/>
              <a:t> </a:t>
            </a:r>
          </a:p>
          <a:p>
            <a:pPr marL="0" indent="0">
              <a:buNone/>
            </a:pPr>
            <a:endParaRPr lang="en-US" sz="2000" dirty="0"/>
          </a:p>
          <a:p>
            <a:pPr marL="0" indent="0">
              <a:buNone/>
            </a:pPr>
            <a:r>
              <a:rPr lang="en-US" sz="2000" dirty="0"/>
              <a:t>                                                       </a:t>
            </a:r>
          </a:p>
          <a:p>
            <a:pPr marL="0" indent="0">
              <a:buNone/>
            </a:pPr>
            <a:r>
              <a:rPr lang="en-US" sz="2000" dirty="0"/>
              <a:t>                                        </a:t>
            </a:r>
            <a:r>
              <a:rPr lang="en-US" sz="44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880873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s parked in a line">
            <a:extLst>
              <a:ext uri="{FF2B5EF4-FFF2-40B4-BE49-F238E27FC236}">
                <a16:creationId xmlns:a16="http://schemas.microsoft.com/office/drawing/2014/main" id="{D5C7C506-CF48-9A50-61C3-73C03CEA0D49}"/>
              </a:ext>
            </a:extLst>
          </p:cNvPr>
          <p:cNvPicPr>
            <a:picLocks noChangeAspect="1"/>
          </p:cNvPicPr>
          <p:nvPr/>
        </p:nvPicPr>
        <p:blipFill rotWithShape="1">
          <a:blip r:embed="rId2"/>
          <a:srcRect t="1375" b="4060"/>
          <a:stretch/>
        </p:blipFill>
        <p:spPr>
          <a:xfrm>
            <a:off x="2687144" y="0"/>
            <a:ext cx="9501807" cy="685800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97B58F-8E22-B18A-724B-A553EA496FA6}"/>
              </a:ext>
            </a:extLst>
          </p:cNvPr>
          <p:cNvSpPr>
            <a:spLocks noGrp="1"/>
          </p:cNvSpPr>
          <p:nvPr>
            <p:ph type="title"/>
          </p:nvPr>
        </p:nvSpPr>
        <p:spPr>
          <a:xfrm>
            <a:off x="838200" y="365125"/>
            <a:ext cx="3822189" cy="1899912"/>
          </a:xfrm>
        </p:spPr>
        <p:txBody>
          <a:bodyPr>
            <a:normAutofit/>
          </a:bodyPr>
          <a:lstStyle/>
          <a:p>
            <a:r>
              <a:rPr lang="en-US" sz="3700"/>
              <a:t>                      </a:t>
            </a:r>
            <a:r>
              <a:rPr lang="en-US" sz="370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2A2C261-0EF9-E282-8870-ABE0470E3E61}"/>
              </a:ext>
            </a:extLst>
          </p:cNvPr>
          <p:cNvSpPr>
            <a:spLocks noGrp="1"/>
          </p:cNvSpPr>
          <p:nvPr>
            <p:ph idx="1"/>
          </p:nvPr>
        </p:nvSpPr>
        <p:spPr>
          <a:xfrm>
            <a:off x="838200" y="2040835"/>
            <a:ext cx="4171122" cy="3843130"/>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The project aims to analyze car accident severity and understand the factors that contribute to different levels of accidents. By examining various data sources and applying statistical analysis, we can gain insights into the causes and consequences of car accidents, which can inform strategies for prevention and intervention.</a:t>
            </a:r>
          </a:p>
        </p:txBody>
      </p:sp>
    </p:spTree>
    <p:extLst>
      <p:ext uri="{BB962C8B-B14F-4D97-AF65-F5344CB8AC3E}">
        <p14:creationId xmlns:p14="http://schemas.microsoft.com/office/powerpoint/2010/main" val="170119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4E17-BC40-4459-7C4B-0DCE2E4E93BE}"/>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DATA SOURCES AND COLLECTION</a:t>
            </a:r>
          </a:p>
        </p:txBody>
      </p:sp>
      <p:sp>
        <p:nvSpPr>
          <p:cNvPr id="7" name="Content Placeholder 6">
            <a:extLst>
              <a:ext uri="{FF2B5EF4-FFF2-40B4-BE49-F238E27FC236}">
                <a16:creationId xmlns:a16="http://schemas.microsoft.com/office/drawing/2014/main" id="{73C8105B-F4D7-D026-61C3-732E4EE6F281}"/>
              </a:ext>
            </a:extLst>
          </p:cNvPr>
          <p:cNvSpPr>
            <a:spLocks noGrp="1"/>
          </p:cNvSpPr>
          <p:nvPr>
            <p:ph idx="1"/>
          </p:nvPr>
        </p:nvSpPr>
        <p:spPr/>
        <p:txBody>
          <a:bodyPr/>
          <a:lstStyle/>
          <a:p>
            <a:pPr rtl="0">
              <a:spcBef>
                <a:spcPts val="0"/>
              </a:spcBef>
              <a:spcAft>
                <a:spcPts val="1200"/>
              </a:spcAft>
            </a:pPr>
            <a:r>
              <a:rPr lang="en-US" sz="1800" b="0" i="0" u="none" strike="noStrike" dirty="0">
                <a:solidFill>
                  <a:srgbClr val="000000"/>
                </a:solidFill>
                <a:effectLst/>
                <a:latin typeface="Times New Roman" panose="02020603050405020304" pitchFamily="18" charset="0"/>
              </a:rPr>
              <a:t>UK police forces collect data on every vehicle collision in the </a:t>
            </a:r>
            <a:r>
              <a:rPr lang="en-US" sz="1800" b="0" i="0" u="none" strike="noStrike" dirty="0" err="1">
                <a:solidFill>
                  <a:srgbClr val="000000"/>
                </a:solidFill>
                <a:effectLst/>
                <a:latin typeface="Times New Roman" panose="02020603050405020304" pitchFamily="18" charset="0"/>
              </a:rPr>
              <a:t>uk</a:t>
            </a:r>
            <a:r>
              <a:rPr lang="en-US" sz="1800" b="0" i="0" u="none" strike="noStrike" dirty="0">
                <a:solidFill>
                  <a:srgbClr val="000000"/>
                </a:solidFill>
                <a:effectLst/>
                <a:latin typeface="Times New Roman" panose="02020603050405020304" pitchFamily="18" charset="0"/>
              </a:rPr>
              <a:t> and is published at </a:t>
            </a:r>
            <a:r>
              <a:rPr lang="en-US" sz="1800" b="0" i="0" u="none" strike="noStrike" dirty="0">
                <a:solidFill>
                  <a:srgbClr val="000000"/>
                </a:solidFill>
                <a:effectLst/>
                <a:latin typeface="Times New Roman" panose="02020603050405020304" pitchFamily="18" charset="0"/>
                <a:hlinkClick r:id="rId2"/>
              </a:rPr>
              <a:t>https://data.gov.uk/dataset/road-accidents-safety-data</a:t>
            </a:r>
            <a:r>
              <a:rPr lang="en-US" sz="1800" b="0" i="0" u="none" strike="noStrike" dirty="0">
                <a:solidFill>
                  <a:srgbClr val="000000"/>
                </a:solidFill>
                <a:effectLst/>
                <a:latin typeface="Times New Roman" panose="02020603050405020304" pitchFamily="18" charset="0"/>
              </a:rPr>
              <a:t>.</a:t>
            </a:r>
            <a:endParaRPr lang="en-US" b="0" dirty="0">
              <a:effectLst/>
            </a:endParaRPr>
          </a:p>
        </p:txBody>
      </p:sp>
      <p:pic>
        <p:nvPicPr>
          <p:cNvPr id="10" name="Picture 9">
            <a:extLst>
              <a:ext uri="{FF2B5EF4-FFF2-40B4-BE49-F238E27FC236}">
                <a16:creationId xmlns:a16="http://schemas.microsoft.com/office/drawing/2014/main" id="{F1EC529C-4F9D-E95B-6A8E-429B34DF4E52}"/>
              </a:ext>
            </a:extLst>
          </p:cNvPr>
          <p:cNvPicPr>
            <a:picLocks noChangeAspect="1"/>
          </p:cNvPicPr>
          <p:nvPr/>
        </p:nvPicPr>
        <p:blipFill>
          <a:blip r:embed="rId3"/>
          <a:stretch>
            <a:fillRect/>
          </a:stretch>
        </p:blipFill>
        <p:spPr>
          <a:xfrm>
            <a:off x="1115898" y="2352356"/>
            <a:ext cx="9960203" cy="3116850"/>
          </a:xfrm>
          <a:prstGeom prst="rect">
            <a:avLst/>
          </a:prstGeom>
        </p:spPr>
      </p:pic>
    </p:spTree>
    <p:extLst>
      <p:ext uri="{BB962C8B-B14F-4D97-AF65-F5344CB8AC3E}">
        <p14:creationId xmlns:p14="http://schemas.microsoft.com/office/powerpoint/2010/main" val="2321530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1FA2-3F5B-D2E8-D17E-76529421FEE5}"/>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PROJECT OBJECTIVES</a:t>
            </a:r>
          </a:p>
        </p:txBody>
      </p:sp>
      <p:graphicFrame>
        <p:nvGraphicFramePr>
          <p:cNvPr id="7" name="Content Placeholder 2">
            <a:extLst>
              <a:ext uri="{FF2B5EF4-FFF2-40B4-BE49-F238E27FC236}">
                <a16:creationId xmlns:a16="http://schemas.microsoft.com/office/drawing/2014/main" id="{650B2A9A-AF46-2D3A-76CB-E6CD1ED2391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0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7E9C4A7-5180-1C3D-B6D9-3CB9F820302F}"/>
              </a:ext>
            </a:extLst>
          </p:cNvPr>
          <p:cNvPicPr>
            <a:picLocks noChangeAspect="1"/>
          </p:cNvPicPr>
          <p:nvPr/>
        </p:nvPicPr>
        <p:blipFill rotWithShape="1">
          <a:blip r:embed="rId2"/>
          <a:srcRect l="13700" r="7790" b="2"/>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E892D-CA79-3596-3DE1-247F9A2F0EE0}"/>
              </a:ext>
            </a:extLst>
          </p:cNvPr>
          <p:cNvSpPr>
            <a:spLocks noGrp="1"/>
          </p:cNvSpPr>
          <p:nvPr>
            <p:ph type="title"/>
          </p:nvPr>
        </p:nvSpPr>
        <p:spPr>
          <a:xfrm>
            <a:off x="761801" y="352766"/>
            <a:ext cx="10591999" cy="1023584"/>
          </a:xfrm>
        </p:spPr>
        <p:txBody>
          <a:bodyPr>
            <a:normAutofit/>
          </a:bodyPr>
          <a:lstStyle/>
          <a:p>
            <a:r>
              <a:rPr lang="en-US" sz="4000" b="1">
                <a:latin typeface="Times New Roman" panose="02020603050405020304" pitchFamily="18" charset="0"/>
                <a:cs typeface="Times New Roman" panose="02020603050405020304" pitchFamily="18" charset="0"/>
              </a:rPr>
              <a:t>PROJECT GOALS</a:t>
            </a:r>
          </a:p>
        </p:txBody>
      </p:sp>
      <p:sp>
        <p:nvSpPr>
          <p:cNvPr id="3" name="Content Placeholder 2">
            <a:extLst>
              <a:ext uri="{FF2B5EF4-FFF2-40B4-BE49-F238E27FC236}">
                <a16:creationId xmlns:a16="http://schemas.microsoft.com/office/drawing/2014/main" id="{4DDE3AA0-85C8-64AE-B024-CABBEAFF4E57}"/>
              </a:ext>
            </a:extLst>
          </p:cNvPr>
          <p:cNvSpPr>
            <a:spLocks noGrp="1"/>
          </p:cNvSpPr>
          <p:nvPr>
            <p:ph idx="1"/>
          </p:nvPr>
        </p:nvSpPr>
        <p:spPr>
          <a:xfrm>
            <a:off x="6803408" y="2249766"/>
            <a:ext cx="4550391" cy="4070303"/>
          </a:xfrm>
        </p:spPr>
        <p:txBody>
          <a:bodyPr anchor="ctr">
            <a:normAutofit/>
          </a:bodyPr>
          <a:lstStyle/>
          <a:p>
            <a:pPr eaLnBrk="1" hangingPunct="1"/>
            <a:r>
              <a:rPr lang="en-US" altLang="en-US" sz="2000">
                <a:latin typeface="Times New Roman" panose="02020603050405020304" pitchFamily="18" charset="0"/>
                <a:cs typeface="Times New Roman" panose="02020603050405020304" pitchFamily="18" charset="0"/>
              </a:rPr>
              <a:t>To create models that can accurately predict the severity of car accidents.</a:t>
            </a:r>
          </a:p>
          <a:p>
            <a:pPr eaLnBrk="1" hangingPunct="1"/>
            <a:r>
              <a:rPr lang="en-US" altLang="en-US" sz="2000">
                <a:latin typeface="Times New Roman" panose="02020603050405020304" pitchFamily="18" charset="0"/>
                <a:cs typeface="Times New Roman" panose="02020603050405020304" pitchFamily="18" charset="0"/>
              </a:rPr>
              <a:t>Provide recommendations and strategies for enhancing road safety from the data driven insights.</a:t>
            </a:r>
          </a:p>
          <a:p>
            <a:pPr eaLnBrk="1" hangingPunct="1"/>
            <a:r>
              <a:rPr lang="en-US" altLang="en-US" sz="2000">
                <a:latin typeface="Times New Roman" panose="02020603050405020304" pitchFamily="18" charset="0"/>
                <a:cs typeface="Times New Roman" panose="02020603050405020304" pitchFamily="18" charset="0"/>
              </a:rPr>
              <a:t>The project aims to contribute in reducing the severity of accidents and improving over all safety</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0586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8772-BE64-FB48-D7C9-1697363362F8}"/>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                            STACK DIAGRAM</a:t>
            </a:r>
          </a:p>
        </p:txBody>
      </p:sp>
      <p:sp>
        <p:nvSpPr>
          <p:cNvPr id="3" name="Content Placeholder 2">
            <a:extLst>
              <a:ext uri="{FF2B5EF4-FFF2-40B4-BE49-F238E27FC236}">
                <a16:creationId xmlns:a16="http://schemas.microsoft.com/office/drawing/2014/main" id="{5587381F-4143-6360-D70D-0B6C9F388C13}"/>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0894E357-DCDF-82FB-8E5D-FEFE45FDB37A}"/>
              </a:ext>
            </a:extLst>
          </p:cNvPr>
          <p:cNvSpPr/>
          <p:nvPr/>
        </p:nvSpPr>
        <p:spPr>
          <a:xfrm>
            <a:off x="832855" y="1825625"/>
            <a:ext cx="1208874" cy="43513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DATA SOURCE</a:t>
            </a: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(UK GOVT DATA)</a:t>
            </a:r>
          </a:p>
        </p:txBody>
      </p:sp>
      <p:sp>
        <p:nvSpPr>
          <p:cNvPr id="5" name="Rectangle 4">
            <a:extLst>
              <a:ext uri="{FF2B5EF4-FFF2-40B4-BE49-F238E27FC236}">
                <a16:creationId xmlns:a16="http://schemas.microsoft.com/office/drawing/2014/main" id="{B6B87481-A67E-FAE3-5631-1D1B4BBF0F46}"/>
              </a:ext>
            </a:extLst>
          </p:cNvPr>
          <p:cNvSpPr/>
          <p:nvPr/>
        </p:nvSpPr>
        <p:spPr>
          <a:xfrm>
            <a:off x="2047333" y="1822885"/>
            <a:ext cx="1329464" cy="43513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DATA COLLECTION LAYER AND DATA INGESTION LAYER</a:t>
            </a:r>
          </a:p>
        </p:txBody>
      </p:sp>
      <p:sp>
        <p:nvSpPr>
          <p:cNvPr id="6" name="Rectangle 5">
            <a:extLst>
              <a:ext uri="{FF2B5EF4-FFF2-40B4-BE49-F238E27FC236}">
                <a16:creationId xmlns:a16="http://schemas.microsoft.com/office/drawing/2014/main" id="{79685B64-8A05-9646-2633-D1C3974AF017}"/>
              </a:ext>
            </a:extLst>
          </p:cNvPr>
          <p:cNvSpPr/>
          <p:nvPr/>
        </p:nvSpPr>
        <p:spPr>
          <a:xfrm>
            <a:off x="3384949" y="4616084"/>
            <a:ext cx="7976944" cy="15581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DATA STORAGE</a:t>
            </a:r>
          </a:p>
        </p:txBody>
      </p:sp>
      <p:sp>
        <p:nvSpPr>
          <p:cNvPr id="7" name="Cylinder 7">
            <a:extLst>
              <a:ext uri="{FF2B5EF4-FFF2-40B4-BE49-F238E27FC236}">
                <a16:creationId xmlns:a16="http://schemas.microsoft.com/office/drawing/2014/main" id="{EEED45C8-4AB9-FB82-6108-F1EC68B5F2CF}"/>
              </a:ext>
            </a:extLst>
          </p:cNvPr>
          <p:cNvSpPr/>
          <p:nvPr/>
        </p:nvSpPr>
        <p:spPr>
          <a:xfrm>
            <a:off x="7757483" y="5023441"/>
            <a:ext cx="1085850" cy="878682"/>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HDFS</a:t>
            </a:r>
          </a:p>
        </p:txBody>
      </p:sp>
      <p:sp>
        <p:nvSpPr>
          <p:cNvPr id="8" name="Rectangle 7">
            <a:extLst>
              <a:ext uri="{FF2B5EF4-FFF2-40B4-BE49-F238E27FC236}">
                <a16:creationId xmlns:a16="http://schemas.microsoft.com/office/drawing/2014/main" id="{D00CDC65-3560-1689-70C7-0023E8B0CFBA}"/>
              </a:ext>
            </a:extLst>
          </p:cNvPr>
          <p:cNvSpPr/>
          <p:nvPr/>
        </p:nvSpPr>
        <p:spPr>
          <a:xfrm>
            <a:off x="3376843" y="3428998"/>
            <a:ext cx="7976938" cy="11898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DATA PROCESSING</a:t>
            </a:r>
          </a:p>
          <a:p>
            <a:pPr algn="ctr"/>
            <a:r>
              <a:rPr lang="en-US" dirty="0">
                <a:latin typeface="Times New Roman" panose="02020603050405020304" pitchFamily="18" charset="0"/>
                <a:cs typeface="Times New Roman" panose="02020603050405020304" pitchFamily="18" charset="0"/>
              </a:rPr>
              <a:t>Batch Processing</a:t>
            </a:r>
          </a:p>
          <a:p>
            <a:pPr algn="ctr"/>
            <a:r>
              <a:rPr lang="en-US" dirty="0">
                <a:latin typeface="Times New Roman" panose="02020603050405020304" pitchFamily="18" charset="0"/>
                <a:cs typeface="Times New Roman" panose="02020603050405020304" pitchFamily="18" charset="0"/>
              </a:rPr>
              <a:t>Real-time Processing</a:t>
            </a:r>
          </a:p>
          <a:p>
            <a:pPr algn="ctr"/>
            <a:r>
              <a:rPr lang="en-US" dirty="0">
                <a:latin typeface="Times New Roman" panose="02020603050405020304" pitchFamily="18" charset="0"/>
                <a:cs typeface="Times New Roman" panose="02020603050405020304" pitchFamily="18" charset="0"/>
              </a:rPr>
              <a:t>Hybrid processing</a:t>
            </a:r>
          </a:p>
        </p:txBody>
      </p:sp>
      <p:sp>
        <p:nvSpPr>
          <p:cNvPr id="9" name="Rectangle 8">
            <a:extLst>
              <a:ext uri="{FF2B5EF4-FFF2-40B4-BE49-F238E27FC236}">
                <a16:creationId xmlns:a16="http://schemas.microsoft.com/office/drawing/2014/main" id="{9E83027F-3D0C-B9CF-2C49-CBEEDEE72604}"/>
              </a:ext>
            </a:extLst>
          </p:cNvPr>
          <p:cNvSpPr/>
          <p:nvPr/>
        </p:nvSpPr>
        <p:spPr>
          <a:xfrm>
            <a:off x="3376825" y="2432843"/>
            <a:ext cx="3704459" cy="9961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DATA QUERY LAYER</a:t>
            </a:r>
          </a:p>
          <a:p>
            <a:pPr algn="ctr"/>
            <a:r>
              <a:rPr lang="en-US" dirty="0">
                <a:latin typeface="Times New Roman" panose="02020603050405020304" pitchFamily="18" charset="0"/>
                <a:cs typeface="Times New Roman" panose="02020603050405020304" pitchFamily="18" charset="0"/>
              </a:rPr>
              <a:t>(PySpark, SQL)</a:t>
            </a:r>
          </a:p>
        </p:txBody>
      </p:sp>
      <p:sp>
        <p:nvSpPr>
          <p:cNvPr id="10" name="Rectangle 9">
            <a:extLst>
              <a:ext uri="{FF2B5EF4-FFF2-40B4-BE49-F238E27FC236}">
                <a16:creationId xmlns:a16="http://schemas.microsoft.com/office/drawing/2014/main" id="{13678E2A-E105-2D39-BA5E-8FAFB7442AA5}"/>
              </a:ext>
            </a:extLst>
          </p:cNvPr>
          <p:cNvSpPr/>
          <p:nvPr/>
        </p:nvSpPr>
        <p:spPr>
          <a:xfrm>
            <a:off x="3385656" y="1815420"/>
            <a:ext cx="7976947" cy="6072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DATA VISUALIZATION</a:t>
            </a:r>
          </a:p>
          <a:p>
            <a:pPr algn="ctr"/>
            <a:r>
              <a:rPr lang="en-US" dirty="0">
                <a:latin typeface="Times New Roman" panose="02020603050405020304" pitchFamily="18" charset="0"/>
                <a:cs typeface="Times New Roman" panose="02020603050405020304" pitchFamily="18" charset="0"/>
              </a:rPr>
              <a:t>(Seaborn, Matplotlib, sweetvix, plotly)</a:t>
            </a:r>
          </a:p>
        </p:txBody>
      </p:sp>
      <p:sp>
        <p:nvSpPr>
          <p:cNvPr id="11" name="Rectangle 10">
            <a:extLst>
              <a:ext uri="{FF2B5EF4-FFF2-40B4-BE49-F238E27FC236}">
                <a16:creationId xmlns:a16="http://schemas.microsoft.com/office/drawing/2014/main" id="{FF8741D1-C55C-6CB6-CD53-AB112B1B0689}"/>
              </a:ext>
            </a:extLst>
          </p:cNvPr>
          <p:cNvSpPr/>
          <p:nvPr/>
        </p:nvSpPr>
        <p:spPr>
          <a:xfrm>
            <a:off x="7081284" y="2432843"/>
            <a:ext cx="4272488" cy="9961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ANALYTICS ENGINE</a:t>
            </a:r>
          </a:p>
          <a:p>
            <a:pPr algn="ctr"/>
            <a:r>
              <a:rPr lang="en-US" i="1" dirty="0">
                <a:latin typeface="Times New Roman" panose="02020603050405020304" pitchFamily="18" charset="0"/>
                <a:cs typeface="Times New Roman" panose="02020603050405020304" pitchFamily="18" charset="0"/>
              </a:rPr>
              <a:t>Machine Learning</a:t>
            </a:r>
          </a:p>
        </p:txBody>
      </p:sp>
      <p:sp>
        <p:nvSpPr>
          <p:cNvPr id="12" name="Arrow: Right 15">
            <a:extLst>
              <a:ext uri="{FF2B5EF4-FFF2-40B4-BE49-F238E27FC236}">
                <a16:creationId xmlns:a16="http://schemas.microsoft.com/office/drawing/2014/main" id="{6BB2D738-74DE-5C20-3382-5615BEF5BEDF}"/>
              </a:ext>
            </a:extLst>
          </p:cNvPr>
          <p:cNvSpPr/>
          <p:nvPr/>
        </p:nvSpPr>
        <p:spPr>
          <a:xfrm>
            <a:off x="1883821" y="3868543"/>
            <a:ext cx="308799" cy="24625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Arrow: Right 16">
            <a:extLst>
              <a:ext uri="{FF2B5EF4-FFF2-40B4-BE49-F238E27FC236}">
                <a16:creationId xmlns:a16="http://schemas.microsoft.com/office/drawing/2014/main" id="{06DDDCB6-DFED-47F2-E36B-DABA90EC69C3}"/>
              </a:ext>
            </a:extLst>
          </p:cNvPr>
          <p:cNvSpPr/>
          <p:nvPr/>
        </p:nvSpPr>
        <p:spPr>
          <a:xfrm>
            <a:off x="3205631" y="5107443"/>
            <a:ext cx="421481" cy="192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row: Right 17">
            <a:extLst>
              <a:ext uri="{FF2B5EF4-FFF2-40B4-BE49-F238E27FC236}">
                <a16:creationId xmlns:a16="http://schemas.microsoft.com/office/drawing/2014/main" id="{D5993281-51E4-821A-4C34-21832021C8F2}"/>
              </a:ext>
            </a:extLst>
          </p:cNvPr>
          <p:cNvSpPr/>
          <p:nvPr/>
        </p:nvSpPr>
        <p:spPr>
          <a:xfrm rot="16200000">
            <a:off x="4476621" y="3311893"/>
            <a:ext cx="342900" cy="2143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97BAFA1-8BD5-492B-757F-17ED480C9879}"/>
              </a:ext>
            </a:extLst>
          </p:cNvPr>
          <p:cNvCxnSpPr>
            <a:cxnSpLocks/>
          </p:cNvCxnSpPr>
          <p:nvPr/>
        </p:nvCxnSpPr>
        <p:spPr>
          <a:xfrm>
            <a:off x="6736862" y="2986483"/>
            <a:ext cx="701609" cy="0"/>
          </a:xfrm>
          <a:prstGeom prst="straightConnector1">
            <a:avLst/>
          </a:prstGeom>
          <a:ln w="44450">
            <a:headEnd type="triangle"/>
            <a:tailEnd type="triangle"/>
          </a:ln>
        </p:spPr>
        <p:style>
          <a:lnRef idx="3">
            <a:schemeClr val="accent1"/>
          </a:lnRef>
          <a:fillRef idx="0">
            <a:schemeClr val="accent1"/>
          </a:fillRef>
          <a:effectRef idx="2">
            <a:schemeClr val="accent1"/>
          </a:effectRef>
          <a:fontRef idx="minor">
            <a:schemeClr val="tx1"/>
          </a:fontRef>
        </p:style>
      </p:cxnSp>
      <p:sp>
        <p:nvSpPr>
          <p:cNvPr id="16" name="Arrow: Right 22">
            <a:extLst>
              <a:ext uri="{FF2B5EF4-FFF2-40B4-BE49-F238E27FC236}">
                <a16:creationId xmlns:a16="http://schemas.microsoft.com/office/drawing/2014/main" id="{AA8F3AB6-7740-96EA-A1B7-DBF7577FBE1D}"/>
              </a:ext>
            </a:extLst>
          </p:cNvPr>
          <p:cNvSpPr/>
          <p:nvPr/>
        </p:nvSpPr>
        <p:spPr>
          <a:xfrm rot="16200000">
            <a:off x="9342988" y="2306379"/>
            <a:ext cx="378619" cy="192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E2EE93CB-347A-BE3F-4C7B-71DD69699A5C}"/>
              </a:ext>
            </a:extLst>
          </p:cNvPr>
          <p:cNvCxnSpPr>
            <a:cxnSpLocks/>
          </p:cNvCxnSpPr>
          <p:nvPr/>
        </p:nvCxnSpPr>
        <p:spPr>
          <a:xfrm>
            <a:off x="8300408" y="4358083"/>
            <a:ext cx="0" cy="664369"/>
          </a:xfrm>
          <a:prstGeom prst="straightConnector1">
            <a:avLst/>
          </a:prstGeom>
          <a:ln w="41275">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906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C788E-B6EA-2E91-CAB7-037CD423984D}"/>
              </a:ext>
            </a:extLst>
          </p:cNvPr>
          <p:cNvSpPr>
            <a:spLocks noGrp="1"/>
          </p:cNvSpPr>
          <p:nvPr>
            <p:ph type="title"/>
          </p:nvPr>
        </p:nvSpPr>
        <p:spPr>
          <a:xfrm>
            <a:off x="838201" y="365125"/>
            <a:ext cx="5251316" cy="1807305"/>
          </a:xfrm>
        </p:spPr>
        <p:txBody>
          <a:bodyPr>
            <a:normAutofit/>
          </a:bodyPr>
          <a:lstStyle/>
          <a:p>
            <a:r>
              <a:rPr lang="en-US" b="1">
                <a:latin typeface="Times New Roman" panose="02020603050405020304" pitchFamily="18" charset="0"/>
                <a:cs typeface="Times New Roman" panose="02020603050405020304" pitchFamily="18" charset="0"/>
              </a:rPr>
              <a:t>  TOOLS AND TECHNOLOGIES</a:t>
            </a:r>
          </a:p>
        </p:txBody>
      </p:sp>
      <p:sp>
        <p:nvSpPr>
          <p:cNvPr id="3" name="Content Placeholder 2">
            <a:extLst>
              <a:ext uri="{FF2B5EF4-FFF2-40B4-BE49-F238E27FC236}">
                <a16:creationId xmlns:a16="http://schemas.microsoft.com/office/drawing/2014/main" id="{6928737E-CFAE-AA40-45A4-931F7004573F}"/>
              </a:ext>
            </a:extLst>
          </p:cNvPr>
          <p:cNvSpPr>
            <a:spLocks noGrp="1"/>
          </p:cNvSpPr>
          <p:nvPr>
            <p:ph idx="1"/>
          </p:nvPr>
        </p:nvSpPr>
        <p:spPr>
          <a:xfrm>
            <a:off x="838201" y="2172430"/>
            <a:ext cx="6054213" cy="3843666"/>
          </a:xfrm>
        </p:spPr>
        <p:txBody>
          <a:bodyPr>
            <a:noAutofit/>
          </a:bodyPr>
          <a:lstStyle/>
          <a:p>
            <a:pPr marL="0" indent="0">
              <a:buNone/>
            </a:pPr>
            <a:r>
              <a:rPr lang="en-US" sz="1800" b="1" dirty="0">
                <a:effectLst/>
                <a:latin typeface="Times New Roman" panose="02020603050405020304" pitchFamily="18" charset="0"/>
                <a:cs typeface="Times New Roman" panose="02020603050405020304" pitchFamily="18" charset="0"/>
              </a:rPr>
              <a:t>Data Collection: </a:t>
            </a:r>
            <a:r>
              <a:rPr lang="en-US" sz="1800" dirty="0">
                <a:effectLst/>
                <a:latin typeface="Times New Roman" panose="02020603050405020304" pitchFamily="18" charset="0"/>
                <a:cs typeface="Times New Roman" panose="02020603050405020304" pitchFamily="18" charset="0"/>
              </a:rPr>
              <a:t>We collected the data from UK Government data website.</a:t>
            </a:r>
          </a:p>
          <a:p>
            <a:pPr marL="0" indent="0">
              <a:buNone/>
            </a:pPr>
            <a:r>
              <a:rPr lang="en-US" sz="1800" b="1" dirty="0">
                <a:effectLst/>
                <a:latin typeface="Times New Roman" panose="02020603050405020304" pitchFamily="18" charset="0"/>
                <a:cs typeface="Times New Roman" panose="02020603050405020304" pitchFamily="18" charset="0"/>
              </a:rPr>
              <a:t>Data Storage: </a:t>
            </a:r>
            <a:r>
              <a:rPr lang="en-US" sz="1800" dirty="0">
                <a:effectLst/>
                <a:latin typeface="Times New Roman" panose="02020603050405020304" pitchFamily="18" charset="0"/>
                <a:cs typeface="Times New Roman" panose="02020603050405020304" pitchFamily="18" charset="0"/>
              </a:rPr>
              <a:t>We used Hadoop Distributed File System (HDFS) for storing the data. HDFS provided scalable and fault-tolerant storage solution.</a:t>
            </a:r>
          </a:p>
          <a:p>
            <a:pPr marL="0" indent="0">
              <a:buNone/>
            </a:pPr>
            <a:r>
              <a:rPr lang="en-US" sz="1800" b="1" dirty="0">
                <a:effectLst/>
                <a:latin typeface="Times New Roman" panose="02020603050405020304" pitchFamily="18" charset="0"/>
                <a:cs typeface="Times New Roman" panose="02020603050405020304" pitchFamily="18" charset="0"/>
              </a:rPr>
              <a:t>Data Processing: </a:t>
            </a:r>
            <a:r>
              <a:rPr lang="en-US" sz="1800" dirty="0" err="1">
                <a:effectLst/>
                <a:latin typeface="Times New Roman" panose="02020603050405020304" pitchFamily="18" charset="0"/>
                <a:cs typeface="Times New Roman" panose="02020603050405020304" pitchFamily="18" charset="0"/>
              </a:rPr>
              <a:t>PySpark</a:t>
            </a:r>
            <a:r>
              <a:rPr lang="en-US" sz="1800" dirty="0">
                <a:effectLst/>
                <a:latin typeface="Times New Roman" panose="02020603050405020304" pitchFamily="18" charset="0"/>
                <a:cs typeface="Times New Roman" panose="02020603050405020304" pitchFamily="18" charset="0"/>
              </a:rPr>
              <a:t> and SQL was our choice for data processing. </a:t>
            </a:r>
            <a:r>
              <a:rPr lang="en-US" sz="1800" dirty="0" err="1">
                <a:effectLst/>
                <a:latin typeface="Times New Roman" panose="02020603050405020304" pitchFamily="18" charset="0"/>
                <a:cs typeface="Times New Roman" panose="02020603050405020304" pitchFamily="18" charset="0"/>
              </a:rPr>
              <a:t>PySpark</a:t>
            </a:r>
            <a:r>
              <a:rPr lang="en-US" sz="1800" dirty="0">
                <a:effectLst/>
                <a:latin typeface="Times New Roman" panose="02020603050405020304" pitchFamily="18" charset="0"/>
                <a:cs typeface="Times New Roman" panose="02020603050405020304" pitchFamily="18" charset="0"/>
              </a:rPr>
              <a:t> providing a </a:t>
            </a:r>
            <a:r>
              <a:rPr lang="en-US" sz="1800" dirty="0" err="1">
                <a:effectLst/>
                <a:latin typeface="Times New Roman" panose="02020603050405020304" pitchFamily="18" charset="0"/>
                <a:cs typeface="Times New Roman" panose="02020603050405020304" pitchFamily="18" charset="0"/>
              </a:rPr>
              <a:t>a</a:t>
            </a:r>
            <a:r>
              <a:rPr lang="en-US" sz="1800" dirty="0">
                <a:effectLst/>
                <a:latin typeface="Times New Roman" panose="02020603050405020304" pitchFamily="18" charset="0"/>
                <a:cs typeface="Times New Roman" panose="02020603050405020304" pitchFamily="18" charset="0"/>
              </a:rPr>
              <a:t> distributed computing framework for big data processing and SQL is a powerful language for querying and managing structured data.</a:t>
            </a:r>
          </a:p>
          <a:p>
            <a:pPr marL="0" indent="0">
              <a:buNone/>
            </a:pPr>
            <a:r>
              <a:rPr lang="en-US" sz="1800" b="1" dirty="0">
                <a:effectLst/>
                <a:latin typeface="Times New Roman" panose="02020603050405020304" pitchFamily="18" charset="0"/>
                <a:cs typeface="Times New Roman" panose="02020603050405020304" pitchFamily="18" charset="0"/>
              </a:rPr>
              <a:t>Machine Learning: </a:t>
            </a:r>
            <a:r>
              <a:rPr lang="en-US" sz="1800" dirty="0">
                <a:effectLst/>
                <a:latin typeface="Times New Roman" panose="02020603050405020304" pitchFamily="18" charset="0"/>
                <a:cs typeface="Times New Roman" panose="02020603050405020304" pitchFamily="18" charset="0"/>
              </a:rPr>
              <a:t>We used Machine Learning libraries and models using advanced algorithms to enhance safety and risk assessment in the transportation domain.</a:t>
            </a:r>
          </a:p>
          <a:p>
            <a:pPr marL="0" indent="0">
              <a:buNone/>
            </a:pPr>
            <a:r>
              <a:rPr lang="en-US" sz="1800" b="1" dirty="0">
                <a:latin typeface="Times New Roman" panose="02020603050405020304" pitchFamily="18" charset="0"/>
                <a:cs typeface="Times New Roman" panose="02020603050405020304" pitchFamily="18" charset="0"/>
              </a:rPr>
              <a:t>Data Visualization: </a:t>
            </a:r>
            <a:r>
              <a:rPr lang="en-US" sz="1800" dirty="0">
                <a:latin typeface="Times New Roman" panose="02020603050405020304" pitchFamily="18" charset="0"/>
                <a:cs typeface="Times New Roman" panose="02020603050405020304" pitchFamily="18" charset="0"/>
              </a:rPr>
              <a:t>To visualize our analysis results, we used matplotlib, Seaborn, </a:t>
            </a:r>
            <a:r>
              <a:rPr lang="en-US" sz="1800" dirty="0" err="1">
                <a:latin typeface="Times New Roman" panose="02020603050405020304" pitchFamily="18" charset="0"/>
                <a:cs typeface="Times New Roman" panose="02020603050405020304" pitchFamily="18" charset="0"/>
              </a:rPr>
              <a:t>Sweetvix</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plotly</a:t>
            </a:r>
            <a:r>
              <a:rPr lang="en-US" sz="1800" dirty="0">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cs typeface="Times New Roman" panose="02020603050405020304" pitchFamily="18" charset="0"/>
            </a:endParaRPr>
          </a:p>
        </p:txBody>
      </p:sp>
      <p:pic>
        <p:nvPicPr>
          <p:cNvPr id="5" name="Picture 4" descr="Illuminated server room panel">
            <a:extLst>
              <a:ext uri="{FF2B5EF4-FFF2-40B4-BE49-F238E27FC236}">
                <a16:creationId xmlns:a16="http://schemas.microsoft.com/office/drawing/2014/main" id="{3AE64A2C-7D20-CE55-4637-2C3E7E3CD38C}"/>
              </a:ext>
            </a:extLst>
          </p:cNvPr>
          <p:cNvPicPr>
            <a:picLocks noChangeAspect="1"/>
          </p:cNvPicPr>
          <p:nvPr/>
        </p:nvPicPr>
        <p:blipFill rotWithShape="1">
          <a:blip r:embed="rId2"/>
          <a:srcRect l="17314" r="24648" b="-1"/>
          <a:stretch/>
        </p:blipFill>
        <p:spPr>
          <a:xfrm>
            <a:off x="7256206" y="10"/>
            <a:ext cx="4935794"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55268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49EC-AC3C-6C85-2A37-498DC60506D8}"/>
              </a:ext>
            </a:extLst>
          </p:cNvPr>
          <p:cNvSpPr>
            <a:spLocks noGrp="1"/>
          </p:cNvSpPr>
          <p:nvPr>
            <p:ph type="title"/>
          </p:nvPr>
        </p:nvSpPr>
        <p:spPr/>
        <p:txBody>
          <a:bodyPr>
            <a:normAutofit/>
          </a:bodyPr>
          <a:lstStyle/>
          <a:p>
            <a:r>
              <a:rPr lang="en-US" altLang="en-US" sz="3600" b="1" dirty="0">
                <a:latin typeface="Times New Roman" panose="02020603050405020304" pitchFamily="18" charset="0"/>
                <a:cs typeface="Times New Roman" panose="02020603050405020304" pitchFamily="18" charset="0"/>
              </a:rPr>
              <a:t>Data Exploration: Uncovering Trends in Accident Severity</a:t>
            </a:r>
            <a:endParaRPr lang="en-US" sz="3600" b="1" dirty="0">
              <a:latin typeface="Times New Roman" panose="02020603050405020304" pitchFamily="18" charset="0"/>
              <a:cs typeface="Times New Roman" panose="02020603050405020304" pitchFamily="18" charset="0"/>
            </a:endParaRPr>
          </a:p>
        </p:txBody>
      </p:sp>
      <p:pic>
        <p:nvPicPr>
          <p:cNvPr id="4" name="Content Placeholder 3" descr="Screenshot 2023-12-12 at 11.02.01 AM">
            <a:extLst>
              <a:ext uri="{FF2B5EF4-FFF2-40B4-BE49-F238E27FC236}">
                <a16:creationId xmlns:a16="http://schemas.microsoft.com/office/drawing/2014/main" id="{DBE17157-A9C2-A7F0-1C4D-9F44DC7899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690688"/>
            <a:ext cx="5220680" cy="4351338"/>
          </a:xfrm>
        </p:spPr>
      </p:pic>
      <p:sp>
        <p:nvSpPr>
          <p:cNvPr id="6" name="TextBox 5">
            <a:extLst>
              <a:ext uri="{FF2B5EF4-FFF2-40B4-BE49-F238E27FC236}">
                <a16:creationId xmlns:a16="http://schemas.microsoft.com/office/drawing/2014/main" id="{406A765D-96FB-5C5A-3E81-07540B2373EA}"/>
              </a:ext>
            </a:extLst>
          </p:cNvPr>
          <p:cNvSpPr txBox="1"/>
          <p:nvPr/>
        </p:nvSpPr>
        <p:spPr>
          <a:xfrm>
            <a:off x="6312310" y="2402863"/>
            <a:ext cx="5390286" cy="3170099"/>
          </a:xfrm>
          <a:prstGeom prst="rect">
            <a:avLst/>
          </a:prstGeom>
          <a:noFill/>
        </p:spPr>
        <p:txBody>
          <a:bodyPr wrap="square">
            <a:spAutoFit/>
          </a:bodyPr>
          <a:lstStyle/>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bar graph is created to display the distribution of different accident severity levels within the dataset.</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we have 3 levels to predict the severity of accident that is LOW , NORMAL , HIGH.</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This visualization provides a quick and clear overview of the distribution of accident severity levels in the dataset, allowing stakeholders to understand the prevalence of different types of accidents.</a:t>
            </a:r>
          </a:p>
        </p:txBody>
      </p:sp>
    </p:spTree>
    <p:extLst>
      <p:ext uri="{BB962C8B-B14F-4D97-AF65-F5344CB8AC3E}">
        <p14:creationId xmlns:p14="http://schemas.microsoft.com/office/powerpoint/2010/main" val="3410548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1113</Words>
  <Application>Microsoft Office PowerPoint</Application>
  <PresentationFormat>Widescreen</PresentationFormat>
  <Paragraphs>94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CAR ACCIDENT SEVERITY ANALYSIS</vt:lpstr>
      <vt:lpstr>TABLE OF CONTENTS</vt:lpstr>
      <vt:lpstr>                      INTRODUCTION</vt:lpstr>
      <vt:lpstr>         DATA SOURCES AND COLLECTION</vt:lpstr>
      <vt:lpstr>                   PROJECT OBJECTIVES</vt:lpstr>
      <vt:lpstr>PROJECT GOALS</vt:lpstr>
      <vt:lpstr>                            STACK DIAGRAM</vt:lpstr>
      <vt:lpstr>  TOOLS AND TECHNOLOGIES</vt:lpstr>
      <vt:lpstr>Data Exploration: Uncovering Trends in Accident Severity</vt:lpstr>
      <vt:lpstr>PowerPoint Presentation</vt:lpstr>
      <vt:lpstr>PowerPoint Presentation</vt:lpstr>
      <vt:lpstr>PowerPoint Presentation</vt:lpstr>
      <vt:lpstr>PowerPoint Presentation</vt:lpstr>
      <vt:lpstr>PowerPoint Presentation</vt:lpstr>
      <vt:lpstr>                  RECOMMENDATIONS</vt:lpstr>
      <vt:lpstr>               FUTURE OPPORTUNITIES</vt:lpstr>
      <vt:lpstr>        CHALLENGES</vt:lpstr>
      <vt:lpstr>CONCLUSION</vt:lpstr>
      <vt:lpstr>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ACCIDENT SEVERITY ANALYSIS</dc:title>
  <dc:creator>shalinishalu1568@gmail.com</dc:creator>
  <cp:lastModifiedBy>Ashray Korukanti</cp:lastModifiedBy>
  <cp:revision>4</cp:revision>
  <dcterms:created xsi:type="dcterms:W3CDTF">2023-12-12T16:49:05Z</dcterms:created>
  <dcterms:modified xsi:type="dcterms:W3CDTF">2023-12-12T22:21:35Z</dcterms:modified>
</cp:coreProperties>
</file>